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4"/>
  </p:sldMasterIdLst>
  <p:notesMasterIdLst>
    <p:notesMasterId r:id="rId16"/>
  </p:notesMasterIdLst>
  <p:sldIdLst>
    <p:sldId id="261" r:id="rId5"/>
    <p:sldId id="262" r:id="rId6"/>
    <p:sldId id="263" r:id="rId7"/>
    <p:sldId id="264" r:id="rId8"/>
    <p:sldId id="265" r:id="rId9"/>
    <p:sldId id="266" r:id="rId10"/>
    <p:sldId id="267" r:id="rId11"/>
    <p:sldId id="268" r:id="rId12"/>
    <p:sldId id="269" r:id="rId13"/>
    <p:sldId id="270"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0" d="100"/>
          <a:sy n="70" d="100"/>
        </p:scale>
        <p:origin x="536"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163DEEF-E776-4389-A412-724D7758D637}" type="doc">
      <dgm:prSet loTypeId="urn:microsoft.com/office/officeart/2016/7/layout/RepeatingBendingProcessNew" loCatId="process" qsTypeId="urn:microsoft.com/office/officeart/2005/8/quickstyle/simple1" qsCatId="simple" csTypeId="urn:microsoft.com/office/officeart/2005/8/colors/accent1_2" csCatId="accent1" phldr="1"/>
      <dgm:spPr/>
      <dgm:t>
        <a:bodyPr/>
        <a:lstStyle/>
        <a:p>
          <a:endParaRPr lang="en-US"/>
        </a:p>
      </dgm:t>
    </dgm:pt>
    <dgm:pt modelId="{B370B2A8-BD59-4309-B737-927AAD685BEF}">
      <dgm:prSet/>
      <dgm:spPr/>
      <dgm:t>
        <a:bodyPr/>
        <a:lstStyle/>
        <a:p>
          <a:r>
            <a:rPr lang="en-KE" b="0" i="0" baseline="0" dirty="0"/>
            <a:t>Share the high-risk customer list with </a:t>
          </a:r>
          <a:r>
            <a:rPr lang="en-US" b="0" i="0" baseline="0" dirty="0"/>
            <a:t>the</a:t>
          </a:r>
          <a:r>
            <a:rPr lang="en-KE" b="0" i="0" baseline="0" dirty="0"/>
            <a:t> retention team.</a:t>
          </a:r>
          <a:endParaRPr lang="en-US" dirty="0"/>
        </a:p>
      </dgm:t>
    </dgm:pt>
    <dgm:pt modelId="{B6370E84-17FF-4731-89BC-9E3641D18448}" type="parTrans" cxnId="{3C3BEC19-5533-45C4-93B7-1EBFB2B9D6AC}">
      <dgm:prSet/>
      <dgm:spPr/>
      <dgm:t>
        <a:bodyPr/>
        <a:lstStyle/>
        <a:p>
          <a:endParaRPr lang="en-US"/>
        </a:p>
      </dgm:t>
    </dgm:pt>
    <dgm:pt modelId="{42B8657D-7056-4AC9-A7B8-A201602A3572}" type="sibTrans" cxnId="{3C3BEC19-5533-45C4-93B7-1EBFB2B9D6AC}">
      <dgm:prSet/>
      <dgm:spPr/>
      <dgm:t>
        <a:bodyPr/>
        <a:lstStyle/>
        <a:p>
          <a:endParaRPr lang="en-US"/>
        </a:p>
      </dgm:t>
    </dgm:pt>
    <dgm:pt modelId="{81074947-8A8B-4B20-A1F9-E4ADB06B2496}">
      <dgm:prSet/>
      <dgm:spPr/>
      <dgm:t>
        <a:bodyPr/>
        <a:lstStyle/>
        <a:p>
          <a:r>
            <a:rPr lang="en-KE" b="0" i="0" baseline="0" dirty="0"/>
            <a:t>Meet with support</a:t>
          </a:r>
          <a:r>
            <a:rPr lang="en-US" b="0" i="0" baseline="0" dirty="0"/>
            <a:t> team</a:t>
          </a:r>
          <a:r>
            <a:rPr lang="en-KE" b="0" i="0" baseline="0" dirty="0"/>
            <a:t> to address international plan issues.</a:t>
          </a:r>
          <a:endParaRPr lang="en-US" dirty="0"/>
        </a:p>
      </dgm:t>
    </dgm:pt>
    <dgm:pt modelId="{C494486D-F0A4-4719-8D4E-B1CB21C10131}" type="parTrans" cxnId="{9DAE5478-AE45-4A67-B318-0340AF139CF5}">
      <dgm:prSet/>
      <dgm:spPr/>
      <dgm:t>
        <a:bodyPr/>
        <a:lstStyle/>
        <a:p>
          <a:endParaRPr lang="en-US"/>
        </a:p>
      </dgm:t>
    </dgm:pt>
    <dgm:pt modelId="{51CF736B-14F6-416E-9AF8-1F09B84B8753}" type="sibTrans" cxnId="{9DAE5478-AE45-4A67-B318-0340AF139CF5}">
      <dgm:prSet/>
      <dgm:spPr/>
      <dgm:t>
        <a:bodyPr/>
        <a:lstStyle/>
        <a:p>
          <a:endParaRPr lang="en-US"/>
        </a:p>
      </dgm:t>
    </dgm:pt>
    <dgm:pt modelId="{12E0FA3D-8275-4AD0-92EC-1CCD119B0EE4}">
      <dgm:prSet/>
      <dgm:spPr/>
      <dgm:t>
        <a:bodyPr/>
        <a:lstStyle/>
        <a:p>
          <a:r>
            <a:rPr lang="en-KE" b="0" i="0" baseline="0" dirty="0"/>
            <a:t>Schedule a 3-month review with </a:t>
          </a:r>
          <a:r>
            <a:rPr lang="en-US" b="0" i="0" baseline="0" dirty="0"/>
            <a:t>the</a:t>
          </a:r>
          <a:r>
            <a:rPr lang="en-KE" b="0" i="0" baseline="0" dirty="0"/>
            <a:t> data </a:t>
          </a:r>
          <a:r>
            <a:rPr lang="en-US" b="0" i="0" baseline="0" dirty="0"/>
            <a:t> analyst </a:t>
          </a:r>
          <a:r>
            <a:rPr lang="en-KE" b="0" i="0" baseline="0" dirty="0"/>
            <a:t>team</a:t>
          </a:r>
          <a:endParaRPr lang="en-US" dirty="0"/>
        </a:p>
      </dgm:t>
    </dgm:pt>
    <dgm:pt modelId="{2D3D02B0-9436-45C8-911B-3E273F53B951}" type="parTrans" cxnId="{F13ECC6D-E311-4B09-B4FE-5B4CB934140A}">
      <dgm:prSet/>
      <dgm:spPr/>
      <dgm:t>
        <a:bodyPr/>
        <a:lstStyle/>
        <a:p>
          <a:endParaRPr lang="en-US"/>
        </a:p>
      </dgm:t>
    </dgm:pt>
    <dgm:pt modelId="{F7372BC8-8324-4FA8-8581-45A151EACA95}" type="sibTrans" cxnId="{F13ECC6D-E311-4B09-B4FE-5B4CB934140A}">
      <dgm:prSet/>
      <dgm:spPr/>
      <dgm:t>
        <a:bodyPr/>
        <a:lstStyle/>
        <a:p>
          <a:endParaRPr lang="en-US"/>
        </a:p>
      </dgm:t>
    </dgm:pt>
    <dgm:pt modelId="{A4CBE90A-9CB1-42EA-A639-0A3805D342DC}" type="pres">
      <dgm:prSet presAssocID="{6163DEEF-E776-4389-A412-724D7758D637}" presName="Name0" presStyleCnt="0">
        <dgm:presLayoutVars>
          <dgm:dir/>
          <dgm:resizeHandles val="exact"/>
        </dgm:presLayoutVars>
      </dgm:prSet>
      <dgm:spPr/>
    </dgm:pt>
    <dgm:pt modelId="{E26382C0-EC0A-46A2-9D72-0A367CCE0DD9}" type="pres">
      <dgm:prSet presAssocID="{B370B2A8-BD59-4309-B737-927AAD685BEF}" presName="node" presStyleLbl="node1" presStyleIdx="0" presStyleCnt="3">
        <dgm:presLayoutVars>
          <dgm:bulletEnabled val="1"/>
        </dgm:presLayoutVars>
      </dgm:prSet>
      <dgm:spPr/>
    </dgm:pt>
    <dgm:pt modelId="{A9F40D27-93D2-42EF-ACC4-E3A8AFE5D536}" type="pres">
      <dgm:prSet presAssocID="{42B8657D-7056-4AC9-A7B8-A201602A3572}" presName="sibTrans" presStyleLbl="sibTrans1D1" presStyleIdx="0" presStyleCnt="2"/>
      <dgm:spPr/>
    </dgm:pt>
    <dgm:pt modelId="{C82086E0-5DA2-4DEE-B46E-E2C6D8874B81}" type="pres">
      <dgm:prSet presAssocID="{42B8657D-7056-4AC9-A7B8-A201602A3572}" presName="connectorText" presStyleLbl="sibTrans1D1" presStyleIdx="0" presStyleCnt="2"/>
      <dgm:spPr/>
    </dgm:pt>
    <dgm:pt modelId="{8F664D5F-C4DC-4287-8B70-8C6838E15554}" type="pres">
      <dgm:prSet presAssocID="{81074947-8A8B-4B20-A1F9-E4ADB06B2496}" presName="node" presStyleLbl="node1" presStyleIdx="1" presStyleCnt="3">
        <dgm:presLayoutVars>
          <dgm:bulletEnabled val="1"/>
        </dgm:presLayoutVars>
      </dgm:prSet>
      <dgm:spPr/>
    </dgm:pt>
    <dgm:pt modelId="{725B1323-F719-4C89-92A1-9233756ACDC4}" type="pres">
      <dgm:prSet presAssocID="{51CF736B-14F6-416E-9AF8-1F09B84B8753}" presName="sibTrans" presStyleLbl="sibTrans1D1" presStyleIdx="1" presStyleCnt="2"/>
      <dgm:spPr/>
    </dgm:pt>
    <dgm:pt modelId="{A191522C-3929-4499-B63B-A8207AE5C02F}" type="pres">
      <dgm:prSet presAssocID="{51CF736B-14F6-416E-9AF8-1F09B84B8753}" presName="connectorText" presStyleLbl="sibTrans1D1" presStyleIdx="1" presStyleCnt="2"/>
      <dgm:spPr/>
    </dgm:pt>
    <dgm:pt modelId="{535CEB4A-71CC-474D-A7E4-49DB58223F7B}" type="pres">
      <dgm:prSet presAssocID="{12E0FA3D-8275-4AD0-92EC-1CCD119B0EE4}" presName="node" presStyleLbl="node1" presStyleIdx="2" presStyleCnt="3">
        <dgm:presLayoutVars>
          <dgm:bulletEnabled val="1"/>
        </dgm:presLayoutVars>
      </dgm:prSet>
      <dgm:spPr/>
    </dgm:pt>
  </dgm:ptLst>
  <dgm:cxnLst>
    <dgm:cxn modelId="{3C3BEC19-5533-45C4-93B7-1EBFB2B9D6AC}" srcId="{6163DEEF-E776-4389-A412-724D7758D637}" destId="{B370B2A8-BD59-4309-B737-927AAD685BEF}" srcOrd="0" destOrd="0" parTransId="{B6370E84-17FF-4731-89BC-9E3641D18448}" sibTransId="{42B8657D-7056-4AC9-A7B8-A201602A3572}"/>
    <dgm:cxn modelId="{5B5FA230-2DE9-457D-B530-AF4203E26524}" type="presOf" srcId="{42B8657D-7056-4AC9-A7B8-A201602A3572}" destId="{A9F40D27-93D2-42EF-ACC4-E3A8AFE5D536}" srcOrd="0" destOrd="0" presId="urn:microsoft.com/office/officeart/2016/7/layout/RepeatingBendingProcessNew"/>
    <dgm:cxn modelId="{3765336C-E55C-429E-8E06-323FF056A4BB}" type="presOf" srcId="{42B8657D-7056-4AC9-A7B8-A201602A3572}" destId="{C82086E0-5DA2-4DEE-B46E-E2C6D8874B81}" srcOrd="1" destOrd="0" presId="urn:microsoft.com/office/officeart/2016/7/layout/RepeatingBendingProcessNew"/>
    <dgm:cxn modelId="{F13ECC6D-E311-4B09-B4FE-5B4CB934140A}" srcId="{6163DEEF-E776-4389-A412-724D7758D637}" destId="{12E0FA3D-8275-4AD0-92EC-1CCD119B0EE4}" srcOrd="2" destOrd="0" parTransId="{2D3D02B0-9436-45C8-911B-3E273F53B951}" sibTransId="{F7372BC8-8324-4FA8-8581-45A151EACA95}"/>
    <dgm:cxn modelId="{9DAE5478-AE45-4A67-B318-0340AF139CF5}" srcId="{6163DEEF-E776-4389-A412-724D7758D637}" destId="{81074947-8A8B-4B20-A1F9-E4ADB06B2496}" srcOrd="1" destOrd="0" parTransId="{C494486D-F0A4-4719-8D4E-B1CB21C10131}" sibTransId="{51CF736B-14F6-416E-9AF8-1F09B84B8753}"/>
    <dgm:cxn modelId="{BF98998E-68BA-4614-A9D1-FE029D7BD23F}" type="presOf" srcId="{81074947-8A8B-4B20-A1F9-E4ADB06B2496}" destId="{8F664D5F-C4DC-4287-8B70-8C6838E15554}" srcOrd="0" destOrd="0" presId="urn:microsoft.com/office/officeart/2016/7/layout/RepeatingBendingProcessNew"/>
    <dgm:cxn modelId="{D1E7D8CA-5706-454D-A660-83325DC5E549}" type="presOf" srcId="{51CF736B-14F6-416E-9AF8-1F09B84B8753}" destId="{A191522C-3929-4499-B63B-A8207AE5C02F}" srcOrd="1" destOrd="0" presId="urn:microsoft.com/office/officeart/2016/7/layout/RepeatingBendingProcessNew"/>
    <dgm:cxn modelId="{8C4EC5CC-E792-4D61-8E7C-43ACAC05572D}" type="presOf" srcId="{B370B2A8-BD59-4309-B737-927AAD685BEF}" destId="{E26382C0-EC0A-46A2-9D72-0A367CCE0DD9}" srcOrd="0" destOrd="0" presId="urn:microsoft.com/office/officeart/2016/7/layout/RepeatingBendingProcessNew"/>
    <dgm:cxn modelId="{994A5CD9-CD6F-4230-80EF-099C5BD12591}" type="presOf" srcId="{12E0FA3D-8275-4AD0-92EC-1CCD119B0EE4}" destId="{535CEB4A-71CC-474D-A7E4-49DB58223F7B}" srcOrd="0" destOrd="0" presId="urn:microsoft.com/office/officeart/2016/7/layout/RepeatingBendingProcessNew"/>
    <dgm:cxn modelId="{2A9AC9F4-C26E-4BAA-883A-6F0233EFD54A}" type="presOf" srcId="{51CF736B-14F6-416E-9AF8-1F09B84B8753}" destId="{725B1323-F719-4C89-92A1-9233756ACDC4}" srcOrd="0" destOrd="0" presId="urn:microsoft.com/office/officeart/2016/7/layout/RepeatingBendingProcessNew"/>
    <dgm:cxn modelId="{287F0FFB-8BEE-4FBD-A3DF-757C5E3D04A3}" type="presOf" srcId="{6163DEEF-E776-4389-A412-724D7758D637}" destId="{A4CBE90A-9CB1-42EA-A639-0A3805D342DC}" srcOrd="0" destOrd="0" presId="urn:microsoft.com/office/officeart/2016/7/layout/RepeatingBendingProcessNew"/>
    <dgm:cxn modelId="{03C7E371-E7E6-4639-94A4-ABC2D4FCC062}" type="presParOf" srcId="{A4CBE90A-9CB1-42EA-A639-0A3805D342DC}" destId="{E26382C0-EC0A-46A2-9D72-0A367CCE0DD9}" srcOrd="0" destOrd="0" presId="urn:microsoft.com/office/officeart/2016/7/layout/RepeatingBendingProcessNew"/>
    <dgm:cxn modelId="{98BBF4A5-E9DB-4A29-BBC6-292F6F423CE4}" type="presParOf" srcId="{A4CBE90A-9CB1-42EA-A639-0A3805D342DC}" destId="{A9F40D27-93D2-42EF-ACC4-E3A8AFE5D536}" srcOrd="1" destOrd="0" presId="urn:microsoft.com/office/officeart/2016/7/layout/RepeatingBendingProcessNew"/>
    <dgm:cxn modelId="{52E3A3D3-63AF-4B33-A98B-BE73D884E3DC}" type="presParOf" srcId="{A9F40D27-93D2-42EF-ACC4-E3A8AFE5D536}" destId="{C82086E0-5DA2-4DEE-B46E-E2C6D8874B81}" srcOrd="0" destOrd="0" presId="urn:microsoft.com/office/officeart/2016/7/layout/RepeatingBendingProcessNew"/>
    <dgm:cxn modelId="{CBA96EB3-BCB1-47DE-BD1A-95344875BC6D}" type="presParOf" srcId="{A4CBE90A-9CB1-42EA-A639-0A3805D342DC}" destId="{8F664D5F-C4DC-4287-8B70-8C6838E15554}" srcOrd="2" destOrd="0" presId="urn:microsoft.com/office/officeart/2016/7/layout/RepeatingBendingProcessNew"/>
    <dgm:cxn modelId="{AB93FE12-A723-420C-BD58-E4B4FCA6B0C4}" type="presParOf" srcId="{A4CBE90A-9CB1-42EA-A639-0A3805D342DC}" destId="{725B1323-F719-4C89-92A1-9233756ACDC4}" srcOrd="3" destOrd="0" presId="urn:microsoft.com/office/officeart/2016/7/layout/RepeatingBendingProcessNew"/>
    <dgm:cxn modelId="{004A28BB-BC61-4F79-9BC9-CD42928DD762}" type="presParOf" srcId="{725B1323-F719-4C89-92A1-9233756ACDC4}" destId="{A191522C-3929-4499-B63B-A8207AE5C02F}" srcOrd="0" destOrd="0" presId="urn:microsoft.com/office/officeart/2016/7/layout/RepeatingBendingProcessNew"/>
    <dgm:cxn modelId="{77CD43A0-0827-495B-896B-542205BFE4E0}" type="presParOf" srcId="{A4CBE90A-9CB1-42EA-A639-0A3805D342DC}" destId="{535CEB4A-71CC-474D-A7E4-49DB58223F7B}" srcOrd="4"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F40D27-93D2-42EF-ACC4-E3A8AFE5D536}">
      <dsp:nvSpPr>
        <dsp:cNvPr id="0" name=""/>
        <dsp:cNvSpPr/>
      </dsp:nvSpPr>
      <dsp:spPr>
        <a:xfrm>
          <a:off x="2612988" y="846428"/>
          <a:ext cx="570519" cy="91440"/>
        </a:xfrm>
        <a:custGeom>
          <a:avLst/>
          <a:gdLst/>
          <a:ahLst/>
          <a:cxnLst/>
          <a:rect l="0" t="0" r="0" b="0"/>
          <a:pathLst>
            <a:path>
              <a:moveTo>
                <a:pt x="0" y="45720"/>
              </a:moveTo>
              <a:lnTo>
                <a:pt x="570519"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83220" y="889142"/>
        <a:ext cx="30055" cy="6011"/>
      </dsp:txXfrm>
    </dsp:sp>
    <dsp:sp modelId="{E26382C0-EC0A-46A2-9D72-0A367CCE0DD9}">
      <dsp:nvSpPr>
        <dsp:cNvPr id="0" name=""/>
        <dsp:cNvSpPr/>
      </dsp:nvSpPr>
      <dsp:spPr>
        <a:xfrm>
          <a:off x="1224" y="108078"/>
          <a:ext cx="2613564" cy="1568138"/>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67" tIns="134429" rIns="128067" bIns="134429" numCol="1" spcCol="1270" anchor="ctr" anchorCtr="0">
          <a:noAutofit/>
        </a:bodyPr>
        <a:lstStyle/>
        <a:p>
          <a:pPr marL="0" lvl="0" indent="0" algn="ctr" defTabSz="1111250">
            <a:lnSpc>
              <a:spcPct val="90000"/>
            </a:lnSpc>
            <a:spcBef>
              <a:spcPct val="0"/>
            </a:spcBef>
            <a:spcAft>
              <a:spcPct val="35000"/>
            </a:spcAft>
            <a:buNone/>
          </a:pPr>
          <a:r>
            <a:rPr lang="en-KE" sz="2500" b="0" i="0" kern="1200" baseline="0" dirty="0"/>
            <a:t>Share the high-risk customer list with </a:t>
          </a:r>
          <a:r>
            <a:rPr lang="en-US" sz="2500" b="0" i="0" kern="1200" baseline="0" dirty="0"/>
            <a:t>the</a:t>
          </a:r>
          <a:r>
            <a:rPr lang="en-KE" sz="2500" b="0" i="0" kern="1200" baseline="0" dirty="0"/>
            <a:t> retention team.</a:t>
          </a:r>
          <a:endParaRPr lang="en-US" sz="2500" kern="1200" dirty="0"/>
        </a:p>
      </dsp:txBody>
      <dsp:txXfrm>
        <a:off x="1224" y="108078"/>
        <a:ext cx="2613564" cy="1568138"/>
      </dsp:txXfrm>
    </dsp:sp>
    <dsp:sp modelId="{725B1323-F719-4C89-92A1-9233756ACDC4}">
      <dsp:nvSpPr>
        <dsp:cNvPr id="0" name=""/>
        <dsp:cNvSpPr/>
      </dsp:nvSpPr>
      <dsp:spPr>
        <a:xfrm>
          <a:off x="1308006" y="1674417"/>
          <a:ext cx="3214684" cy="570519"/>
        </a:xfrm>
        <a:custGeom>
          <a:avLst/>
          <a:gdLst/>
          <a:ahLst/>
          <a:cxnLst/>
          <a:rect l="0" t="0" r="0" b="0"/>
          <a:pathLst>
            <a:path>
              <a:moveTo>
                <a:pt x="3214684" y="0"/>
              </a:moveTo>
              <a:lnTo>
                <a:pt x="3214684" y="302359"/>
              </a:lnTo>
              <a:lnTo>
                <a:pt x="0" y="302359"/>
              </a:lnTo>
              <a:lnTo>
                <a:pt x="0" y="570519"/>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33588" y="1956671"/>
        <a:ext cx="163520" cy="6011"/>
      </dsp:txXfrm>
    </dsp:sp>
    <dsp:sp modelId="{8F664D5F-C4DC-4287-8B70-8C6838E15554}">
      <dsp:nvSpPr>
        <dsp:cNvPr id="0" name=""/>
        <dsp:cNvSpPr/>
      </dsp:nvSpPr>
      <dsp:spPr>
        <a:xfrm>
          <a:off x="3215908" y="108078"/>
          <a:ext cx="2613564" cy="1568138"/>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67" tIns="134429" rIns="128067" bIns="134429" numCol="1" spcCol="1270" anchor="ctr" anchorCtr="0">
          <a:noAutofit/>
        </a:bodyPr>
        <a:lstStyle/>
        <a:p>
          <a:pPr marL="0" lvl="0" indent="0" algn="ctr" defTabSz="1111250">
            <a:lnSpc>
              <a:spcPct val="90000"/>
            </a:lnSpc>
            <a:spcBef>
              <a:spcPct val="0"/>
            </a:spcBef>
            <a:spcAft>
              <a:spcPct val="35000"/>
            </a:spcAft>
            <a:buNone/>
          </a:pPr>
          <a:r>
            <a:rPr lang="en-KE" sz="2500" b="0" i="0" kern="1200" baseline="0" dirty="0"/>
            <a:t>Meet with support</a:t>
          </a:r>
          <a:r>
            <a:rPr lang="en-US" sz="2500" b="0" i="0" kern="1200" baseline="0" dirty="0"/>
            <a:t> team</a:t>
          </a:r>
          <a:r>
            <a:rPr lang="en-KE" sz="2500" b="0" i="0" kern="1200" baseline="0" dirty="0"/>
            <a:t> to address international plan issues.</a:t>
          </a:r>
          <a:endParaRPr lang="en-US" sz="2500" kern="1200" dirty="0"/>
        </a:p>
      </dsp:txBody>
      <dsp:txXfrm>
        <a:off x="3215908" y="108078"/>
        <a:ext cx="2613564" cy="1568138"/>
      </dsp:txXfrm>
    </dsp:sp>
    <dsp:sp modelId="{535CEB4A-71CC-474D-A7E4-49DB58223F7B}">
      <dsp:nvSpPr>
        <dsp:cNvPr id="0" name=""/>
        <dsp:cNvSpPr/>
      </dsp:nvSpPr>
      <dsp:spPr>
        <a:xfrm>
          <a:off x="1224" y="2277337"/>
          <a:ext cx="2613564" cy="1568138"/>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67" tIns="134429" rIns="128067" bIns="134429" numCol="1" spcCol="1270" anchor="ctr" anchorCtr="0">
          <a:noAutofit/>
        </a:bodyPr>
        <a:lstStyle/>
        <a:p>
          <a:pPr marL="0" lvl="0" indent="0" algn="ctr" defTabSz="1111250">
            <a:lnSpc>
              <a:spcPct val="90000"/>
            </a:lnSpc>
            <a:spcBef>
              <a:spcPct val="0"/>
            </a:spcBef>
            <a:spcAft>
              <a:spcPct val="35000"/>
            </a:spcAft>
            <a:buNone/>
          </a:pPr>
          <a:r>
            <a:rPr lang="en-KE" sz="2500" b="0" i="0" kern="1200" baseline="0" dirty="0"/>
            <a:t>Schedule a 3-month review with </a:t>
          </a:r>
          <a:r>
            <a:rPr lang="en-US" sz="2500" b="0" i="0" kern="1200" baseline="0" dirty="0"/>
            <a:t>the</a:t>
          </a:r>
          <a:r>
            <a:rPr lang="en-KE" sz="2500" b="0" i="0" kern="1200" baseline="0" dirty="0"/>
            <a:t> data </a:t>
          </a:r>
          <a:r>
            <a:rPr lang="en-US" sz="2500" b="0" i="0" kern="1200" baseline="0" dirty="0"/>
            <a:t> analyst </a:t>
          </a:r>
          <a:r>
            <a:rPr lang="en-KE" sz="2500" b="0" i="0" kern="1200" baseline="0" dirty="0"/>
            <a:t>team</a:t>
          </a:r>
          <a:endParaRPr lang="en-US" sz="2500" kern="1200" dirty="0"/>
        </a:p>
      </dsp:txBody>
      <dsp:txXfrm>
        <a:off x="1224" y="2277337"/>
        <a:ext cx="2613564" cy="1568138"/>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6/10/2025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75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6/10/2025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63032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6/10/2025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51691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6/10/2025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30855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6/10/2025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17951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6/10/2025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685223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6/10/2025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223229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6/10/2025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55627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8D02C8-8352-4A2E-A3CD-139A8583C932}" type="datetime1">
              <a:rPr lang="en-US" smtClean="0"/>
              <a:t>6/10/2025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02484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680581-4B77-41E9-BE55-C3C9C3900A2A}" type="datetime1">
              <a:rPr lang="en-US" smtClean="0"/>
              <a:t>6/10/2025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48385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2C1CB5-A088-4DB4-8A5C-B084F9B2B528}" type="datetime1">
              <a:rPr lang="en-US" smtClean="0"/>
              <a:t>6/10/2025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36783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6/10/2025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990353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0256410-64C5-4311-8359-FDA6B61ABBAE}" type="datetime1">
              <a:rPr lang="en-US" smtClean="0"/>
              <a:t>6/10/2025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07083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18B01E-6E1B-4AFC-A690-27C447C9486E}" type="datetime1">
              <a:rPr lang="en-US" smtClean="0"/>
              <a:t>6/10/2025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64235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852F3D2-503A-4E49-99AD-125A054E178F}" type="datetime1">
              <a:rPr lang="en-US" smtClean="0"/>
              <a:t>6/10/2025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1027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6/10/2025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55423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6/10/2025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623538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6/10/2025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773304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6/10/2025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68773200"/>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png"/><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0.sv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3">
            <a:alphaModFix amt="30000"/>
          </a:blip>
          <a:srcRect t="6504" b="9202"/>
          <a:stretch/>
        </p:blipFill>
        <p:spPr>
          <a:xfrm>
            <a:off x="-2" y="10"/>
            <a:ext cx="12188389" cy="6857990"/>
          </a:xfrm>
          <a:prstGeom prst="rect">
            <a:avLst/>
          </a:prstGeom>
        </p:spPr>
      </p:pic>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1673352"/>
            <a:ext cx="6858000" cy="2022878"/>
          </a:xfrm>
        </p:spPr>
        <p:txBody>
          <a:bodyPr>
            <a:normAutofit fontScale="90000"/>
          </a:bodyPr>
          <a:lstStyle/>
          <a:p>
            <a:pPr algn="ctr"/>
            <a:r>
              <a:rPr lang="en-US" dirty="0">
                <a:latin typeface="ADLaM Display" panose="02010000000000000000" pitchFamily="2" charset="0"/>
                <a:ea typeface="ADLaM Display" panose="02010000000000000000" pitchFamily="2" charset="0"/>
                <a:cs typeface="ADLaM Display" panose="02010000000000000000" pitchFamily="2" charset="0"/>
              </a:rPr>
              <a:t>Predicting Customer Churn at </a:t>
            </a:r>
            <a:r>
              <a:rPr lang="en-US" dirty="0" err="1">
                <a:latin typeface="ADLaM Display" panose="02010000000000000000" pitchFamily="2" charset="0"/>
                <a:ea typeface="ADLaM Display" panose="02010000000000000000" pitchFamily="2" charset="0"/>
                <a:cs typeface="ADLaM Display" panose="02010000000000000000" pitchFamily="2" charset="0"/>
              </a:rPr>
              <a:t>SyriaTel</a:t>
            </a:r>
            <a:r>
              <a:rPr lang="en-US" dirty="0">
                <a:latin typeface="ADLaM Display" panose="02010000000000000000" pitchFamily="2" charset="0"/>
                <a:ea typeface="ADLaM Display" panose="02010000000000000000" pitchFamily="2" charset="0"/>
                <a:cs typeface="ADLaM Display" panose="02010000000000000000" pitchFamily="2" charset="0"/>
              </a:rPr>
              <a:t> Company</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931222"/>
            <a:ext cx="6857999" cy="1253426"/>
          </a:xfrm>
        </p:spPr>
        <p:txBody>
          <a:bodyPr>
            <a:noAutofit/>
          </a:bodyPr>
          <a:lstStyle/>
          <a:p>
            <a:pPr algn="ctr"/>
            <a:r>
              <a:rPr lang="en-US" sz="1600" b="1" dirty="0">
                <a:solidFill>
                  <a:schemeClr val="tx1"/>
                </a:solidFill>
                <a:latin typeface="ADLaM Display" panose="02010000000000000000" pitchFamily="2" charset="0"/>
                <a:ea typeface="ADLaM Display" panose="02010000000000000000" pitchFamily="2" charset="0"/>
                <a:cs typeface="ADLaM Display" panose="02010000000000000000" pitchFamily="2" charset="0"/>
              </a:rPr>
              <a:t>By</a:t>
            </a:r>
          </a:p>
          <a:p>
            <a:pPr algn="ctr"/>
            <a:r>
              <a:rPr lang="en-US" sz="1600" b="1" dirty="0">
                <a:solidFill>
                  <a:schemeClr val="tx1"/>
                </a:solidFill>
                <a:latin typeface="ADLaM Display" panose="02010000000000000000" pitchFamily="2" charset="0"/>
                <a:ea typeface="ADLaM Display" panose="02010000000000000000" pitchFamily="2" charset="0"/>
                <a:cs typeface="ADLaM Display" panose="02010000000000000000" pitchFamily="2" charset="0"/>
              </a:rPr>
              <a:t>SHARON .L. Aoko</a:t>
            </a:r>
          </a:p>
          <a:p>
            <a:pPr algn="ctr"/>
            <a:r>
              <a:rPr lang="en-US" sz="1600" b="1" dirty="0">
                <a:solidFill>
                  <a:schemeClr val="tx1"/>
                </a:solidFill>
                <a:latin typeface="ADLaM Display" panose="02010000000000000000" pitchFamily="2" charset="0"/>
                <a:ea typeface="ADLaM Display" panose="02010000000000000000" pitchFamily="2" charset="0"/>
                <a:cs typeface="ADLaM Display" panose="02010000000000000000" pitchFamily="2" charset="0"/>
              </a:rPr>
              <a:t>10-06-2025</a:t>
            </a:r>
          </a:p>
        </p:txBody>
      </p:sp>
    </p:spTree>
    <p:extLst>
      <p:ext uri="{BB962C8B-B14F-4D97-AF65-F5344CB8AC3E}">
        <p14:creationId xmlns:p14="http://schemas.microsoft.com/office/powerpoint/2010/main" val="13371922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8E099-C7F9-7073-42BA-44A0A932F498}"/>
              </a:ext>
            </a:extLst>
          </p:cNvPr>
          <p:cNvSpPr>
            <a:spLocks noGrp="1"/>
          </p:cNvSpPr>
          <p:nvPr>
            <p:ph type="title"/>
          </p:nvPr>
        </p:nvSpPr>
        <p:spPr>
          <a:xfrm>
            <a:off x="1146705" y="609601"/>
            <a:ext cx="3856037" cy="1118615"/>
          </a:xfrm>
        </p:spPr>
        <p:txBody>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NEXT STEPS</a:t>
            </a:r>
            <a:endParaRPr lang="en-KE"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7" name="Content Placeholder 6">
            <a:extLst>
              <a:ext uri="{FF2B5EF4-FFF2-40B4-BE49-F238E27FC236}">
                <a16:creationId xmlns:a16="http://schemas.microsoft.com/office/drawing/2014/main" id="{47189B3B-3581-D2B3-999C-AFAB9EC85A5D}"/>
              </a:ext>
            </a:extLst>
          </p:cNvPr>
          <p:cNvPicPr>
            <a:picLocks noGrp="1" noChangeAspect="1"/>
          </p:cNvPicPr>
          <p:nvPr>
            <p:ph idx="1"/>
          </p:nvPr>
        </p:nvPicPr>
        <p:blipFill>
          <a:blip r:embed="rId2"/>
          <a:stretch>
            <a:fillRect/>
          </a:stretch>
        </p:blipFill>
        <p:spPr>
          <a:xfrm>
            <a:off x="7189260" y="1351153"/>
            <a:ext cx="3933825" cy="2606976"/>
          </a:xfrm>
        </p:spPr>
      </p:pic>
      <p:graphicFrame>
        <p:nvGraphicFramePr>
          <p:cNvPr id="9" name="Rectangle 1">
            <a:extLst>
              <a:ext uri="{FF2B5EF4-FFF2-40B4-BE49-F238E27FC236}">
                <a16:creationId xmlns:a16="http://schemas.microsoft.com/office/drawing/2014/main" id="{C0072440-F561-90F6-8B36-434C1F41E2CC}"/>
              </a:ext>
            </a:extLst>
          </p:cNvPr>
          <p:cNvGraphicFramePr/>
          <p:nvPr>
            <p:extLst>
              <p:ext uri="{D42A27DB-BD31-4B8C-83A1-F6EECF244321}">
                <p14:modId xmlns:p14="http://schemas.microsoft.com/office/powerpoint/2010/main" val="1907779975"/>
              </p:ext>
            </p:extLst>
          </p:nvPr>
        </p:nvGraphicFramePr>
        <p:xfrm>
          <a:off x="1146175" y="1728787"/>
          <a:ext cx="5830697" cy="39535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658371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2000"/>
                <a:satMod val="150000"/>
                <a:lumMod val="15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DA0DB-12E8-FB54-F497-5BC9E18AEA54}"/>
              </a:ext>
            </a:extLst>
          </p:cNvPr>
          <p:cNvSpPr>
            <a:spLocks noGrp="1"/>
          </p:cNvSpPr>
          <p:nvPr>
            <p:ph type="ctrTitle"/>
          </p:nvPr>
        </p:nvSpPr>
        <p:spPr>
          <a:xfrm>
            <a:off x="5264236" y="2235200"/>
            <a:ext cx="5367866" cy="2387600"/>
          </a:xfrm>
        </p:spPr>
        <p:txBody>
          <a:bodyPr>
            <a:normAutofit/>
          </a:bodyPr>
          <a:lstStyle/>
          <a:p>
            <a:r>
              <a:rPr lang="en-US" sz="1800" dirty="0"/>
              <a:t>THANK YOU</a:t>
            </a:r>
            <a:br>
              <a:rPr lang="en-US" sz="1800" dirty="0"/>
            </a:br>
            <a:br>
              <a:rPr lang="en-US" sz="1800" dirty="0"/>
            </a:br>
            <a:r>
              <a:rPr lang="en-US" sz="1800" dirty="0"/>
              <a:t>Sharon .L. Aoko</a:t>
            </a:r>
            <a:br>
              <a:rPr lang="en-US" sz="1800" dirty="0"/>
            </a:br>
            <a:br>
              <a:rPr lang="en-US" sz="1800" dirty="0"/>
            </a:br>
            <a:r>
              <a:rPr lang="en-US" sz="1800" cap="none" dirty="0"/>
              <a:t>sharon.aoko@student.moringaschool.com</a:t>
            </a:r>
            <a:endParaRPr lang="en-KE" sz="1800" dirty="0"/>
          </a:p>
        </p:txBody>
      </p:sp>
      <p:pic>
        <p:nvPicPr>
          <p:cNvPr id="6" name="Graphic 5" descr="Email">
            <a:extLst>
              <a:ext uri="{FF2B5EF4-FFF2-40B4-BE49-F238E27FC236}">
                <a16:creationId xmlns:a16="http://schemas.microsoft.com/office/drawing/2014/main" id="{552B4786-098A-3971-A1D4-2796626858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19503" y="1539186"/>
            <a:ext cx="3525628" cy="3525628"/>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3064398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nodeType="withEffect">
                                  <p:stCondLst>
                                    <p:cond delay="500"/>
                                  </p:stCondLst>
                                  <p:iterate>
                                    <p:tmPct val="10000"/>
                                  </p:iterate>
                                  <p:childTnLst>
                                    <p:set>
                                      <p:cBhvr>
                                        <p:cTn id="9" dur="1" fill="hold">
                                          <p:stCondLst>
                                            <p:cond delay="0"/>
                                          </p:stCondLst>
                                        </p:cTn>
                                        <p:tgtEl>
                                          <p:spTgt spid="6"/>
                                        </p:tgtEl>
                                        <p:attrNameLst>
                                          <p:attrName>style.visibility</p:attrName>
                                        </p:attrNameLst>
                                      </p:cBhvr>
                                      <p:to>
                                        <p:strVal val="visible"/>
                                      </p:to>
                                    </p:set>
                                    <p:animEffect transition="in" filter="fade">
                                      <p:cBhvr>
                                        <p:cTn id="10"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2000"/>
                <a:satMod val="150000"/>
                <a:lumMod val="15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p:txBody>
          <a:bodyPr>
            <a:normAutofit/>
          </a:bodyPr>
          <a:lstStyle/>
          <a:p>
            <a:pPr algn="ctr"/>
            <a:r>
              <a:rPr lang="en-US" dirty="0">
                <a:latin typeface="ADLaM Display" panose="02010000000000000000" pitchFamily="2" charset="0"/>
                <a:ea typeface="ADLaM Display" panose="02010000000000000000" pitchFamily="2" charset="0"/>
                <a:cs typeface="ADLaM Display" panose="02010000000000000000" pitchFamily="2" charset="0"/>
              </a:rPr>
              <a:t>Project Overview</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996696" y="1362456"/>
            <a:ext cx="4989237" cy="4428745"/>
          </a:xfrm>
        </p:spPr>
        <p:txBody>
          <a:bodyPr anchor="ctr">
            <a:normAutofit/>
          </a:bodyPr>
          <a:lstStyle/>
          <a:p>
            <a:pPr marL="0" indent="0" algn="just">
              <a:buNone/>
            </a:pPr>
            <a:r>
              <a:rPr lang="en-US" sz="1800" dirty="0">
                <a:latin typeface="ADLaM Display" panose="02010000000000000000" pitchFamily="2" charset="0"/>
                <a:ea typeface="ADLaM Display" panose="02010000000000000000" pitchFamily="2" charset="0"/>
                <a:cs typeface="ADLaM Display" panose="02010000000000000000" pitchFamily="2" charset="0"/>
              </a:rPr>
              <a:t>This project focuses on customer churn (the loss of subscribers), which is a critical challenge for telecom companies like </a:t>
            </a:r>
            <a:r>
              <a:rPr lang="en-US" sz="1800" dirty="0" err="1">
                <a:latin typeface="ADLaM Display" panose="02010000000000000000" pitchFamily="2" charset="0"/>
                <a:ea typeface="ADLaM Display" panose="02010000000000000000" pitchFamily="2" charset="0"/>
                <a:cs typeface="ADLaM Display" panose="02010000000000000000" pitchFamily="2" charset="0"/>
              </a:rPr>
              <a:t>SyriaTel</a:t>
            </a:r>
            <a:r>
              <a:rPr lang="en-US" sz="1800" dirty="0">
                <a:latin typeface="ADLaM Display" panose="02010000000000000000" pitchFamily="2" charset="0"/>
                <a:ea typeface="ADLaM Display" panose="02010000000000000000" pitchFamily="2" charset="0"/>
                <a:cs typeface="ADLaM Display" panose="02010000000000000000" pitchFamily="2" charset="0"/>
              </a:rPr>
              <a:t>, directly impacting revenue and growth. </a:t>
            </a:r>
          </a:p>
          <a:p>
            <a:pPr marL="0" indent="0" algn="just">
              <a:buNone/>
            </a:pPr>
            <a:r>
              <a:rPr lang="en-US" sz="1800" dirty="0">
                <a:latin typeface="ADLaM Display" panose="02010000000000000000" pitchFamily="2" charset="0"/>
                <a:ea typeface="ADLaM Display" panose="02010000000000000000" pitchFamily="2" charset="0"/>
                <a:cs typeface="ADLaM Display" panose="02010000000000000000" pitchFamily="2" charset="0"/>
              </a:rPr>
              <a:t>With increasing competition, companies need targeted retention strategies to save significant costs compared to acquiring new customers</a:t>
            </a:r>
          </a:p>
          <a:p>
            <a:pPr marL="0" indent="0" algn="just">
              <a:buNone/>
            </a:pPr>
            <a:r>
              <a:rPr lang="en-US" sz="1800" dirty="0">
                <a:latin typeface="ADLaM Display" panose="02010000000000000000" pitchFamily="2" charset="0"/>
                <a:ea typeface="ADLaM Display" panose="02010000000000000000" pitchFamily="2" charset="0"/>
                <a:cs typeface="ADLaM Display" panose="02010000000000000000" pitchFamily="2" charset="0"/>
              </a:rPr>
              <a:t>The main stakeholders of this project is are </a:t>
            </a:r>
            <a:r>
              <a:rPr lang="en-US" sz="1800" dirty="0" err="1">
                <a:latin typeface="ADLaM Display" panose="02010000000000000000" pitchFamily="2" charset="0"/>
                <a:ea typeface="ADLaM Display" panose="02010000000000000000" pitchFamily="2" charset="0"/>
                <a:cs typeface="ADLaM Display" panose="02010000000000000000" pitchFamily="2" charset="0"/>
              </a:rPr>
              <a:t>SyriaTel’s</a:t>
            </a:r>
            <a:r>
              <a:rPr lang="en-US" sz="1800" dirty="0">
                <a:latin typeface="ADLaM Display" panose="02010000000000000000" pitchFamily="2" charset="0"/>
                <a:ea typeface="ADLaM Display" panose="02010000000000000000" pitchFamily="2" charset="0"/>
                <a:cs typeface="ADLaM Display" panose="02010000000000000000" pitchFamily="2" charset="0"/>
              </a:rPr>
              <a:t> Customer Retention Team</a:t>
            </a:r>
          </a:p>
        </p:txBody>
      </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3"/>
          <a:srcRect l="29546" r="21271" b="-3"/>
          <a:stretch>
            <a:fillRect/>
          </a:stretch>
        </p:blipFill>
        <p:spPr>
          <a:xfrm>
            <a:off x="6392335" y="2497720"/>
            <a:ext cx="2245675" cy="3047892"/>
          </a:xfrm>
          <a:custGeom>
            <a:avLst/>
            <a:gdLst/>
            <a:ahLst/>
            <a:cxnLst/>
            <a:rect l="l" t="t" r="r" b="b"/>
            <a:pathLst>
              <a:path w="2245675" h="3047892">
                <a:moveTo>
                  <a:pt x="148128" y="0"/>
                </a:moveTo>
                <a:lnTo>
                  <a:pt x="2245675" y="0"/>
                </a:lnTo>
                <a:lnTo>
                  <a:pt x="2245675" y="3047892"/>
                </a:lnTo>
                <a:lnTo>
                  <a:pt x="0" y="3047892"/>
                </a:lnTo>
                <a:lnTo>
                  <a:pt x="0" y="148128"/>
                </a:lnTo>
                <a:cubicBezTo>
                  <a:pt x="0" y="66319"/>
                  <a:pt x="66319" y="0"/>
                  <a:pt x="148128" y="0"/>
                </a:cubicBezTo>
                <a:close/>
              </a:path>
            </a:pathLst>
          </a:cu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6" name="Picture 5" descr="A colorful pattern of different shapes&#10;&#10;AI-generated content may be incorrect.">
            <a:extLst>
              <a:ext uri="{FF2B5EF4-FFF2-40B4-BE49-F238E27FC236}">
                <a16:creationId xmlns:a16="http://schemas.microsoft.com/office/drawing/2014/main" id="{376C38AC-57C3-A339-707F-69833F0B4FFB}"/>
              </a:ext>
            </a:extLst>
          </p:cNvPr>
          <p:cNvPicPr>
            <a:picLocks noChangeAspect="1"/>
          </p:cNvPicPr>
          <p:nvPr/>
        </p:nvPicPr>
        <p:blipFill>
          <a:blip r:embed="rId4"/>
          <a:srcRect l="819" r="11990" b="4"/>
          <a:stretch>
            <a:fillRect/>
          </a:stretch>
        </p:blipFill>
        <p:spPr>
          <a:xfrm>
            <a:off x="8801736" y="2497720"/>
            <a:ext cx="2245674" cy="3047892"/>
          </a:xfrm>
          <a:custGeom>
            <a:avLst/>
            <a:gdLst/>
            <a:ahLst/>
            <a:cxnLst/>
            <a:rect l="l" t="t" r="r" b="b"/>
            <a:pathLst>
              <a:path w="2245674" h="3047892">
                <a:moveTo>
                  <a:pt x="0" y="0"/>
                </a:moveTo>
                <a:lnTo>
                  <a:pt x="2245674" y="0"/>
                </a:lnTo>
                <a:lnTo>
                  <a:pt x="2245674" y="2899764"/>
                </a:lnTo>
                <a:cubicBezTo>
                  <a:pt x="2245674" y="2981573"/>
                  <a:pt x="2179355" y="3047892"/>
                  <a:pt x="2097546" y="3047892"/>
                </a:cubicBezTo>
                <a:lnTo>
                  <a:pt x="0" y="3047892"/>
                </a:lnTo>
                <a:close/>
              </a:path>
            </a:pathLst>
          </a:cu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1094849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2000"/>
                <a:satMod val="150000"/>
                <a:lumMod val="150000"/>
              </a:schemeClr>
            </a:duotone>
          </a:blip>
          <a:stretch/>
        </a:blipFill>
        <a:effectLst/>
      </p:bgPr>
    </p:b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203F60DC-3F71-49E4-9DAB-07F6F776C8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3" name="Group 12">
            <a:extLst>
              <a:ext uri="{FF2B5EF4-FFF2-40B4-BE49-F238E27FC236}">
                <a16:creationId xmlns:a16="http://schemas.microsoft.com/office/drawing/2014/main" id="{FE0974BA-28D6-4D03-A93A-98DFC71903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14" name="Group 13">
              <a:extLst>
                <a:ext uri="{FF2B5EF4-FFF2-40B4-BE49-F238E27FC236}">
                  <a16:creationId xmlns:a16="http://schemas.microsoft.com/office/drawing/2014/main" id="{76EA578B-67A5-45D4-BE05-15EA588E2DF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pFill/>
          </p:grpSpPr>
          <p:sp>
            <p:nvSpPr>
              <p:cNvPr id="26" name="Rectangle 5">
                <a:extLst>
                  <a:ext uri="{FF2B5EF4-FFF2-40B4-BE49-F238E27FC236}">
                    <a16:creationId xmlns:a16="http://schemas.microsoft.com/office/drawing/2014/main" id="{EFD4433C-E0E3-4430-A9CC-25846603C7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27" name="Freeform 6">
                <a:extLst>
                  <a:ext uri="{FF2B5EF4-FFF2-40B4-BE49-F238E27FC236}">
                    <a16:creationId xmlns:a16="http://schemas.microsoft.com/office/drawing/2014/main" id="{C81924A9-DCA1-4E4E-9871-A61EA8F415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8" name="Freeform 7">
                <a:extLst>
                  <a:ext uri="{FF2B5EF4-FFF2-40B4-BE49-F238E27FC236}">
                    <a16:creationId xmlns:a16="http://schemas.microsoft.com/office/drawing/2014/main" id="{9DCA138B-050D-4563-947F-DB4C97415C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9" name="Freeform 8">
                <a:extLst>
                  <a:ext uri="{FF2B5EF4-FFF2-40B4-BE49-F238E27FC236}">
                    <a16:creationId xmlns:a16="http://schemas.microsoft.com/office/drawing/2014/main" id="{AC7E4367-A1AE-4D50-AF27-77A8D0EDF2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0" name="Freeform 9">
                <a:extLst>
                  <a:ext uri="{FF2B5EF4-FFF2-40B4-BE49-F238E27FC236}">
                    <a16:creationId xmlns:a16="http://schemas.microsoft.com/office/drawing/2014/main" id="{E46D988C-BE0D-49CB-A5A1-8D6D2A55A9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1" name="Freeform 10">
                <a:extLst>
                  <a:ext uri="{FF2B5EF4-FFF2-40B4-BE49-F238E27FC236}">
                    <a16:creationId xmlns:a16="http://schemas.microsoft.com/office/drawing/2014/main" id="{E383E5FB-776B-4CD0-87AE-A4151C8929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2" name="Freeform 11">
                <a:extLst>
                  <a:ext uri="{FF2B5EF4-FFF2-40B4-BE49-F238E27FC236}">
                    <a16:creationId xmlns:a16="http://schemas.microsoft.com/office/drawing/2014/main" id="{432D924B-B627-4379-A548-CEF9B8DB3E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3" name="Freeform 12">
                <a:extLst>
                  <a:ext uri="{FF2B5EF4-FFF2-40B4-BE49-F238E27FC236}">
                    <a16:creationId xmlns:a16="http://schemas.microsoft.com/office/drawing/2014/main" id="{948973D5-5480-482D-A694-0BCA3A0CF9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4" name="Freeform 13">
                <a:extLst>
                  <a:ext uri="{FF2B5EF4-FFF2-40B4-BE49-F238E27FC236}">
                    <a16:creationId xmlns:a16="http://schemas.microsoft.com/office/drawing/2014/main" id="{6E5C50EA-C8C0-4E50-9321-E9E0E6FB03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5" name="Freeform 14">
                <a:extLst>
                  <a:ext uri="{FF2B5EF4-FFF2-40B4-BE49-F238E27FC236}">
                    <a16:creationId xmlns:a16="http://schemas.microsoft.com/office/drawing/2014/main" id="{5E6E164C-CF38-4EA0-B1E7-25B67DC48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6" name="Freeform 15">
                <a:extLst>
                  <a:ext uri="{FF2B5EF4-FFF2-40B4-BE49-F238E27FC236}">
                    <a16:creationId xmlns:a16="http://schemas.microsoft.com/office/drawing/2014/main" id="{275BB4F8-C52D-42A1-89B6-EA7C1EF2B5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7" name="Line 16">
                <a:extLst>
                  <a:ext uri="{FF2B5EF4-FFF2-40B4-BE49-F238E27FC236}">
                    <a16:creationId xmlns:a16="http://schemas.microsoft.com/office/drawing/2014/main" id="{3EA644EB-7C59-4A69-A17C-0A091C76EB1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KE"/>
              </a:p>
            </p:txBody>
          </p:sp>
          <p:sp>
            <p:nvSpPr>
              <p:cNvPr id="38" name="Freeform 17">
                <a:extLst>
                  <a:ext uri="{FF2B5EF4-FFF2-40B4-BE49-F238E27FC236}">
                    <a16:creationId xmlns:a16="http://schemas.microsoft.com/office/drawing/2014/main" id="{FC7A2E55-98BB-48F5-933E-BB4C44371E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9" name="Freeform 18">
                <a:extLst>
                  <a:ext uri="{FF2B5EF4-FFF2-40B4-BE49-F238E27FC236}">
                    <a16:creationId xmlns:a16="http://schemas.microsoft.com/office/drawing/2014/main" id="{7B3153FF-E838-4F77-9DDE-386D9C522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0" name="Freeform 19">
                <a:extLst>
                  <a:ext uri="{FF2B5EF4-FFF2-40B4-BE49-F238E27FC236}">
                    <a16:creationId xmlns:a16="http://schemas.microsoft.com/office/drawing/2014/main" id="{0ACDA275-09E6-40C9-A885-41E65D914A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1" name="Freeform 20">
                <a:extLst>
                  <a:ext uri="{FF2B5EF4-FFF2-40B4-BE49-F238E27FC236}">
                    <a16:creationId xmlns:a16="http://schemas.microsoft.com/office/drawing/2014/main" id="{27A78154-D76E-4234-9932-DF1D767991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2" name="Rectangle 21">
                <a:extLst>
                  <a:ext uri="{FF2B5EF4-FFF2-40B4-BE49-F238E27FC236}">
                    <a16:creationId xmlns:a16="http://schemas.microsoft.com/office/drawing/2014/main" id="{6240ED9D-19A5-4A1A-8E4F-24128D8107A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43" name="Freeform 22">
                <a:extLst>
                  <a:ext uri="{FF2B5EF4-FFF2-40B4-BE49-F238E27FC236}">
                    <a16:creationId xmlns:a16="http://schemas.microsoft.com/office/drawing/2014/main" id="{76599DAD-F77E-48DE-ABDA-B923C1591C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4" name="Freeform 23">
                <a:extLst>
                  <a:ext uri="{FF2B5EF4-FFF2-40B4-BE49-F238E27FC236}">
                    <a16:creationId xmlns:a16="http://schemas.microsoft.com/office/drawing/2014/main" id="{55DF1E32-B823-4B69-B62A-5D509408AC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5" name="Freeform 24">
                <a:extLst>
                  <a:ext uri="{FF2B5EF4-FFF2-40B4-BE49-F238E27FC236}">
                    <a16:creationId xmlns:a16="http://schemas.microsoft.com/office/drawing/2014/main" id="{31F0DA43-9464-488B-BBD1-203DDE6EE9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6" name="Freeform 25">
                <a:extLst>
                  <a:ext uri="{FF2B5EF4-FFF2-40B4-BE49-F238E27FC236}">
                    <a16:creationId xmlns:a16="http://schemas.microsoft.com/office/drawing/2014/main" id="{A713508B-1644-449F-B053-3737E996A4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7" name="Freeform 26">
                <a:extLst>
                  <a:ext uri="{FF2B5EF4-FFF2-40B4-BE49-F238E27FC236}">
                    <a16:creationId xmlns:a16="http://schemas.microsoft.com/office/drawing/2014/main" id="{37683D86-FA1B-4BF8-9931-BAB6D306D4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8" name="Freeform 27">
                <a:extLst>
                  <a:ext uri="{FF2B5EF4-FFF2-40B4-BE49-F238E27FC236}">
                    <a16:creationId xmlns:a16="http://schemas.microsoft.com/office/drawing/2014/main" id="{6E4F8A37-8002-4981-83EE-C426C07DC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9" name="Freeform 28">
                <a:extLst>
                  <a:ext uri="{FF2B5EF4-FFF2-40B4-BE49-F238E27FC236}">
                    <a16:creationId xmlns:a16="http://schemas.microsoft.com/office/drawing/2014/main" id="{C4DC46CF-71B6-4BEB-BB8D-1F8AEA96CA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0" name="Freeform 29">
                <a:extLst>
                  <a:ext uri="{FF2B5EF4-FFF2-40B4-BE49-F238E27FC236}">
                    <a16:creationId xmlns:a16="http://schemas.microsoft.com/office/drawing/2014/main" id="{3DAAC3E4-3B23-4047-8D27-34B997C99A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1" name="Freeform 30">
                <a:extLst>
                  <a:ext uri="{FF2B5EF4-FFF2-40B4-BE49-F238E27FC236}">
                    <a16:creationId xmlns:a16="http://schemas.microsoft.com/office/drawing/2014/main" id="{31FCB06C-51CC-441C-B360-9670164DE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2" name="Freeform 31">
                <a:extLst>
                  <a:ext uri="{FF2B5EF4-FFF2-40B4-BE49-F238E27FC236}">
                    <a16:creationId xmlns:a16="http://schemas.microsoft.com/office/drawing/2014/main" id="{CFC887CD-B08D-408B-A2B4-F3B5CB3A4D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grpSp>
        <p:grpSp>
          <p:nvGrpSpPr>
            <p:cNvPr id="15" name="Group 14">
              <a:extLst>
                <a:ext uri="{FF2B5EF4-FFF2-40B4-BE49-F238E27FC236}">
                  <a16:creationId xmlns:a16="http://schemas.microsoft.com/office/drawing/2014/main" id="{805D3328-FC99-4D10-B2D8-5D01DEA55E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pFill/>
          </p:grpSpPr>
          <p:sp>
            <p:nvSpPr>
              <p:cNvPr id="16" name="Freeform 32">
                <a:extLst>
                  <a:ext uri="{FF2B5EF4-FFF2-40B4-BE49-F238E27FC236}">
                    <a16:creationId xmlns:a16="http://schemas.microsoft.com/office/drawing/2014/main" id="{73020627-416F-402D-8D21-A99ED62E50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7" name="Freeform 33">
                <a:extLst>
                  <a:ext uri="{FF2B5EF4-FFF2-40B4-BE49-F238E27FC236}">
                    <a16:creationId xmlns:a16="http://schemas.microsoft.com/office/drawing/2014/main" id="{D3DAF064-3433-4FCB-B8CE-626BF55464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 name="Freeform 34">
                <a:extLst>
                  <a:ext uri="{FF2B5EF4-FFF2-40B4-BE49-F238E27FC236}">
                    <a16:creationId xmlns:a16="http://schemas.microsoft.com/office/drawing/2014/main" id="{11904BD3-81D9-43F2-BE74-D424388ACC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9" name="Freeform 35">
                <a:extLst>
                  <a:ext uri="{FF2B5EF4-FFF2-40B4-BE49-F238E27FC236}">
                    <a16:creationId xmlns:a16="http://schemas.microsoft.com/office/drawing/2014/main" id="{5E25F735-7D6C-4714-BA7E-8D340370F4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0" name="Freeform 36">
                <a:extLst>
                  <a:ext uri="{FF2B5EF4-FFF2-40B4-BE49-F238E27FC236}">
                    <a16:creationId xmlns:a16="http://schemas.microsoft.com/office/drawing/2014/main" id="{30817020-E490-40E3-B018-78273B5E318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1" name="Freeform 37">
                <a:extLst>
                  <a:ext uri="{FF2B5EF4-FFF2-40B4-BE49-F238E27FC236}">
                    <a16:creationId xmlns:a16="http://schemas.microsoft.com/office/drawing/2014/main" id="{F427962E-1B2C-4D54-8776-7A06EE038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2" name="Freeform 38">
                <a:extLst>
                  <a:ext uri="{FF2B5EF4-FFF2-40B4-BE49-F238E27FC236}">
                    <a16:creationId xmlns:a16="http://schemas.microsoft.com/office/drawing/2014/main" id="{AE792A3C-67D9-4F28-9C39-5719133147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3" name="Freeform 39">
                <a:extLst>
                  <a:ext uri="{FF2B5EF4-FFF2-40B4-BE49-F238E27FC236}">
                    <a16:creationId xmlns:a16="http://schemas.microsoft.com/office/drawing/2014/main" id="{07A5F98A-8C7A-4EF2-94AA-A590459933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4" name="Freeform 40">
                <a:extLst>
                  <a:ext uri="{FF2B5EF4-FFF2-40B4-BE49-F238E27FC236}">
                    <a16:creationId xmlns:a16="http://schemas.microsoft.com/office/drawing/2014/main" id="{C6AD98FC-AD56-4D24-BC82-047FE59B17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5" name="Rectangle 41">
                <a:extLst>
                  <a:ext uri="{FF2B5EF4-FFF2-40B4-BE49-F238E27FC236}">
                    <a16:creationId xmlns:a16="http://schemas.microsoft.com/office/drawing/2014/main" id="{B405452A-549E-4652-8F4A-F4D5994C8F9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grpSp>
      </p:grpSp>
      <p:grpSp>
        <p:nvGrpSpPr>
          <p:cNvPr id="54" name="Group 53">
            <a:extLst>
              <a:ext uri="{FF2B5EF4-FFF2-40B4-BE49-F238E27FC236}">
                <a16:creationId xmlns:a16="http://schemas.microsoft.com/office/drawing/2014/main" id="{36511218-B9AA-4B98-BC1D-CCC9BB28AB0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5" name="Rectangle 54">
              <a:extLst>
                <a:ext uri="{FF2B5EF4-FFF2-40B4-BE49-F238E27FC236}">
                  <a16:creationId xmlns:a16="http://schemas.microsoft.com/office/drawing/2014/main" id="{4091B7F8-4439-4ACD-B578-E523334B9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2">
              <a:extLst>
                <a:ext uri="{FF2B5EF4-FFF2-40B4-BE49-F238E27FC236}">
                  <a16:creationId xmlns:a16="http://schemas.microsoft.com/office/drawing/2014/main" id="{18EF6BE6-0FCE-475D-BAB2-683B36D578B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381AD0FA-4A20-5164-4A09-9E1899F0F808}"/>
              </a:ext>
            </a:extLst>
          </p:cNvPr>
          <p:cNvSpPr>
            <a:spLocks noGrp="1"/>
          </p:cNvSpPr>
          <p:nvPr>
            <p:ph type="title"/>
          </p:nvPr>
        </p:nvSpPr>
        <p:spPr>
          <a:xfrm>
            <a:off x="6448425" y="618518"/>
            <a:ext cx="5048250" cy="1478570"/>
          </a:xfrm>
        </p:spPr>
        <p:txBody>
          <a:bodyPr vert="horz" lIns="91440" tIns="45720" rIns="91440" bIns="45720" rtlCol="0" anchor="ctr">
            <a:normAutofit/>
          </a:bodyPr>
          <a:lstStyle/>
          <a:p>
            <a:r>
              <a:rPr lang="en-US" sz="3600" dirty="0">
                <a:latin typeface="ADLaM Display" panose="02010000000000000000" pitchFamily="2" charset="0"/>
                <a:ea typeface="ADLaM Display" panose="02010000000000000000" pitchFamily="2" charset="0"/>
                <a:cs typeface="ADLaM Display" panose="02010000000000000000" pitchFamily="2" charset="0"/>
              </a:rPr>
              <a:t>Project OUTLINE</a:t>
            </a:r>
          </a:p>
        </p:txBody>
      </p:sp>
      <p:pic>
        <p:nvPicPr>
          <p:cNvPr id="6" name="Picture Placeholder 5" descr="A colorful pattern of different shapes&#10;&#10;AI-generated content may be incorrect.">
            <a:extLst>
              <a:ext uri="{FF2B5EF4-FFF2-40B4-BE49-F238E27FC236}">
                <a16:creationId xmlns:a16="http://schemas.microsoft.com/office/drawing/2014/main" id="{26A17EED-76C4-2A06-4CE8-99B46BA636A1}"/>
              </a:ext>
            </a:extLst>
          </p:cNvPr>
          <p:cNvPicPr>
            <a:picLocks noGrp="1" noChangeAspect="1"/>
          </p:cNvPicPr>
          <p:nvPr>
            <p:ph type="pic" idx="1"/>
          </p:nvPr>
        </p:nvPicPr>
        <p:blipFill>
          <a:blip r:embed="rId4"/>
          <a:srcRect t="5025"/>
          <a:stretch>
            <a:fillRect/>
          </a:stretch>
        </p:blipFill>
        <p:spPr>
          <a:xfrm>
            <a:off x="-5597" y="10"/>
            <a:ext cx="6101597" cy="6857990"/>
          </a:xfrm>
          <a:prstGeom prst="rect">
            <a:avLst/>
          </a:prstGeom>
        </p:spPr>
      </p:pic>
      <p:grpSp>
        <p:nvGrpSpPr>
          <p:cNvPr id="58" name="Group 57">
            <a:extLst>
              <a:ext uri="{FF2B5EF4-FFF2-40B4-BE49-F238E27FC236}">
                <a16:creationId xmlns:a16="http://schemas.microsoft.com/office/drawing/2014/main" id="{5815A4C8-B67A-417B-881F-B10F775419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59" name="Rectangle 58">
              <a:extLst>
                <a:ext uri="{FF2B5EF4-FFF2-40B4-BE49-F238E27FC236}">
                  <a16:creationId xmlns:a16="http://schemas.microsoft.com/office/drawing/2014/main" id="{E908880B-41F4-47DC-A5D9-CC6110F11D1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60" name="Freeform 6">
              <a:extLst>
                <a:ext uri="{FF2B5EF4-FFF2-40B4-BE49-F238E27FC236}">
                  <a16:creationId xmlns:a16="http://schemas.microsoft.com/office/drawing/2014/main" id="{63AF45E0-DAB3-4BF0-B6F4-DD30CA25E61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1" name="Freeform 7">
              <a:extLst>
                <a:ext uri="{FF2B5EF4-FFF2-40B4-BE49-F238E27FC236}">
                  <a16:creationId xmlns:a16="http://schemas.microsoft.com/office/drawing/2014/main" id="{AD76E2E6-F745-4365-9908-0B9E1A5E0A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2" name="Rectangle 61">
              <a:extLst>
                <a:ext uri="{FF2B5EF4-FFF2-40B4-BE49-F238E27FC236}">
                  <a16:creationId xmlns:a16="http://schemas.microsoft.com/office/drawing/2014/main" id="{76F5917B-27A0-4E27-B437-D38E7294E97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63" name="Freeform 9">
              <a:extLst>
                <a:ext uri="{FF2B5EF4-FFF2-40B4-BE49-F238E27FC236}">
                  <a16:creationId xmlns:a16="http://schemas.microsoft.com/office/drawing/2014/main" id="{6DB713C1-FF7B-4575-8117-022C649B6A3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4" name="Freeform 10">
              <a:extLst>
                <a:ext uri="{FF2B5EF4-FFF2-40B4-BE49-F238E27FC236}">
                  <a16:creationId xmlns:a16="http://schemas.microsoft.com/office/drawing/2014/main" id="{BB7E4ACC-44D9-4792-9E29-712DDBD005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5" name="Freeform 11">
              <a:extLst>
                <a:ext uri="{FF2B5EF4-FFF2-40B4-BE49-F238E27FC236}">
                  <a16:creationId xmlns:a16="http://schemas.microsoft.com/office/drawing/2014/main" id="{0A3FC698-6397-4AAD-BFE7-5436973BD9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6" name="Freeform 12">
              <a:extLst>
                <a:ext uri="{FF2B5EF4-FFF2-40B4-BE49-F238E27FC236}">
                  <a16:creationId xmlns:a16="http://schemas.microsoft.com/office/drawing/2014/main" id="{01236AB7-797D-4790-AADE-7C43A7DD9E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7" name="Freeform 13">
              <a:extLst>
                <a:ext uri="{FF2B5EF4-FFF2-40B4-BE49-F238E27FC236}">
                  <a16:creationId xmlns:a16="http://schemas.microsoft.com/office/drawing/2014/main" id="{E089A1E5-35CB-4B0E-89EE-FB2AB368F9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8" name="Freeform 14">
              <a:extLst>
                <a:ext uri="{FF2B5EF4-FFF2-40B4-BE49-F238E27FC236}">
                  <a16:creationId xmlns:a16="http://schemas.microsoft.com/office/drawing/2014/main" id="{E1B3676D-5E71-4B0E-9A27-97E7B016E7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9" name="Freeform 15">
              <a:extLst>
                <a:ext uri="{FF2B5EF4-FFF2-40B4-BE49-F238E27FC236}">
                  <a16:creationId xmlns:a16="http://schemas.microsoft.com/office/drawing/2014/main" id="{D8D40786-1ED1-48CB-9998-047B97FE2A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70" name="Freeform 16">
              <a:extLst>
                <a:ext uri="{FF2B5EF4-FFF2-40B4-BE49-F238E27FC236}">
                  <a16:creationId xmlns:a16="http://schemas.microsoft.com/office/drawing/2014/main" id="{035C2320-C3B2-4989-A4E2-C71FA7F505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71" name="Freeform 17">
              <a:extLst>
                <a:ext uri="{FF2B5EF4-FFF2-40B4-BE49-F238E27FC236}">
                  <a16:creationId xmlns:a16="http://schemas.microsoft.com/office/drawing/2014/main" id="{CF46DEE0-1E3B-4861-841A-3DBBAF79C3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72" name="Freeform 18">
              <a:extLst>
                <a:ext uri="{FF2B5EF4-FFF2-40B4-BE49-F238E27FC236}">
                  <a16:creationId xmlns:a16="http://schemas.microsoft.com/office/drawing/2014/main" id="{96962E2E-BDC1-40A1-9CA9-DCD1E2F2CD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73" name="Freeform 19">
              <a:extLst>
                <a:ext uri="{FF2B5EF4-FFF2-40B4-BE49-F238E27FC236}">
                  <a16:creationId xmlns:a16="http://schemas.microsoft.com/office/drawing/2014/main" id="{0AB10F96-B5B5-493C-B58A-ABAD1B5D8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74" name="Freeform 20">
              <a:extLst>
                <a:ext uri="{FF2B5EF4-FFF2-40B4-BE49-F238E27FC236}">
                  <a16:creationId xmlns:a16="http://schemas.microsoft.com/office/drawing/2014/main" id="{385FEB28-D230-4850-96D1-B84416B2E0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75" name="Freeform 21">
              <a:extLst>
                <a:ext uri="{FF2B5EF4-FFF2-40B4-BE49-F238E27FC236}">
                  <a16:creationId xmlns:a16="http://schemas.microsoft.com/office/drawing/2014/main" id="{7D69D500-53C1-4C49-986B-0C77700A7D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76" name="Freeform 22">
              <a:extLst>
                <a:ext uri="{FF2B5EF4-FFF2-40B4-BE49-F238E27FC236}">
                  <a16:creationId xmlns:a16="http://schemas.microsoft.com/office/drawing/2014/main" id="{242E9848-2FB4-4D7D-AE1F-FCB62E4AB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77" name="Freeform 23">
              <a:extLst>
                <a:ext uri="{FF2B5EF4-FFF2-40B4-BE49-F238E27FC236}">
                  <a16:creationId xmlns:a16="http://schemas.microsoft.com/office/drawing/2014/main" id="{F007433C-DB9E-4A75-BA95-1012EFDE8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78" name="Freeform 24">
              <a:extLst>
                <a:ext uri="{FF2B5EF4-FFF2-40B4-BE49-F238E27FC236}">
                  <a16:creationId xmlns:a16="http://schemas.microsoft.com/office/drawing/2014/main" id="{F0402231-D741-48D0-BF9A-1FCA25B572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79" name="Freeform 25">
              <a:extLst>
                <a:ext uri="{FF2B5EF4-FFF2-40B4-BE49-F238E27FC236}">
                  <a16:creationId xmlns:a16="http://schemas.microsoft.com/office/drawing/2014/main" id="{CE7FBE95-E865-4925-8852-1F46C1A852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80" name="Freeform 26">
              <a:extLst>
                <a:ext uri="{FF2B5EF4-FFF2-40B4-BE49-F238E27FC236}">
                  <a16:creationId xmlns:a16="http://schemas.microsoft.com/office/drawing/2014/main" id="{8F43B940-9D12-405E-9143-F5E64D3471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81" name="Freeform 27">
              <a:extLst>
                <a:ext uri="{FF2B5EF4-FFF2-40B4-BE49-F238E27FC236}">
                  <a16:creationId xmlns:a16="http://schemas.microsoft.com/office/drawing/2014/main" id="{AB96A555-1114-43F3-B7C1-36C528AC22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82" name="Freeform 28">
              <a:extLst>
                <a:ext uri="{FF2B5EF4-FFF2-40B4-BE49-F238E27FC236}">
                  <a16:creationId xmlns:a16="http://schemas.microsoft.com/office/drawing/2014/main" id="{24C4A8E3-7739-47BF-98F1-55A35475E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83" name="Freeform 29">
              <a:extLst>
                <a:ext uri="{FF2B5EF4-FFF2-40B4-BE49-F238E27FC236}">
                  <a16:creationId xmlns:a16="http://schemas.microsoft.com/office/drawing/2014/main" id="{AA9972CC-55BF-424B-BF02-D68C8F837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84" name="Freeform 30">
              <a:extLst>
                <a:ext uri="{FF2B5EF4-FFF2-40B4-BE49-F238E27FC236}">
                  <a16:creationId xmlns:a16="http://schemas.microsoft.com/office/drawing/2014/main" id="{26FE0F33-8EBE-4E8C-80B2-94D892A844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85" name="Freeform 31">
              <a:extLst>
                <a:ext uri="{FF2B5EF4-FFF2-40B4-BE49-F238E27FC236}">
                  <a16:creationId xmlns:a16="http://schemas.microsoft.com/office/drawing/2014/main" id="{067215AC-EE86-41A8-906A-930B98379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86" name="Freeform 32">
              <a:extLst>
                <a:ext uri="{FF2B5EF4-FFF2-40B4-BE49-F238E27FC236}">
                  <a16:creationId xmlns:a16="http://schemas.microsoft.com/office/drawing/2014/main" id="{2A7D51B1-D027-4BB9-A7AA-77B82224CD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87" name="Rectangle 86">
              <a:extLst>
                <a:ext uri="{FF2B5EF4-FFF2-40B4-BE49-F238E27FC236}">
                  <a16:creationId xmlns:a16="http://schemas.microsoft.com/office/drawing/2014/main" id="{D863577D-1563-4E7D-B1C2-8FD6EB5E25F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88" name="Freeform 34">
              <a:extLst>
                <a:ext uri="{FF2B5EF4-FFF2-40B4-BE49-F238E27FC236}">
                  <a16:creationId xmlns:a16="http://schemas.microsoft.com/office/drawing/2014/main" id="{1142C45E-91B5-43E6-815B-8DCE711EED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89" name="Freeform 35">
              <a:extLst>
                <a:ext uri="{FF2B5EF4-FFF2-40B4-BE49-F238E27FC236}">
                  <a16:creationId xmlns:a16="http://schemas.microsoft.com/office/drawing/2014/main" id="{D392B29F-8F06-4525-8C60-6AD0FF87C6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90" name="Freeform 36">
              <a:extLst>
                <a:ext uri="{FF2B5EF4-FFF2-40B4-BE49-F238E27FC236}">
                  <a16:creationId xmlns:a16="http://schemas.microsoft.com/office/drawing/2014/main" id="{C0097D3D-4508-4DFE-9362-1D4CD53428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91" name="Freeform 37">
              <a:extLst>
                <a:ext uri="{FF2B5EF4-FFF2-40B4-BE49-F238E27FC236}">
                  <a16:creationId xmlns:a16="http://schemas.microsoft.com/office/drawing/2014/main" id="{CB6E6B17-DA8C-4DFE-A8F3-C88E9C6CE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92" name="Freeform 38">
              <a:extLst>
                <a:ext uri="{FF2B5EF4-FFF2-40B4-BE49-F238E27FC236}">
                  <a16:creationId xmlns:a16="http://schemas.microsoft.com/office/drawing/2014/main" id="{ED70E448-5DC1-4921-984C-B5144E20C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93" name="Freeform 39">
              <a:extLst>
                <a:ext uri="{FF2B5EF4-FFF2-40B4-BE49-F238E27FC236}">
                  <a16:creationId xmlns:a16="http://schemas.microsoft.com/office/drawing/2014/main" id="{670F7120-EA4D-4FED-8679-ADFE90C47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94" name="Freeform 40">
              <a:extLst>
                <a:ext uri="{FF2B5EF4-FFF2-40B4-BE49-F238E27FC236}">
                  <a16:creationId xmlns:a16="http://schemas.microsoft.com/office/drawing/2014/main" id="{06395248-187B-4F4A-914C-C34DF7A836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95" name="Freeform 41">
              <a:extLst>
                <a:ext uri="{FF2B5EF4-FFF2-40B4-BE49-F238E27FC236}">
                  <a16:creationId xmlns:a16="http://schemas.microsoft.com/office/drawing/2014/main" id="{A1A1A364-CAD6-49EE-AD57-1C5FD774C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96" name="Freeform 42">
              <a:extLst>
                <a:ext uri="{FF2B5EF4-FFF2-40B4-BE49-F238E27FC236}">
                  <a16:creationId xmlns:a16="http://schemas.microsoft.com/office/drawing/2014/main" id="{A55D2F6C-C341-4B23-94D4-7860818D59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97" name="Freeform 43">
              <a:extLst>
                <a:ext uri="{FF2B5EF4-FFF2-40B4-BE49-F238E27FC236}">
                  <a16:creationId xmlns:a16="http://schemas.microsoft.com/office/drawing/2014/main" id="{A997BCC5-C47B-4CBB-8574-3D2185875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98" name="Freeform 44">
              <a:extLst>
                <a:ext uri="{FF2B5EF4-FFF2-40B4-BE49-F238E27FC236}">
                  <a16:creationId xmlns:a16="http://schemas.microsoft.com/office/drawing/2014/main" id="{8C080CB5-4748-447C-9A7C-7D19D53C88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99" name="Rectangle 98">
              <a:extLst>
                <a:ext uri="{FF2B5EF4-FFF2-40B4-BE49-F238E27FC236}">
                  <a16:creationId xmlns:a16="http://schemas.microsoft.com/office/drawing/2014/main" id="{1974BBB3-7214-4B90-B3F4-FD7491717C0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100" name="Freeform 46">
              <a:extLst>
                <a:ext uri="{FF2B5EF4-FFF2-40B4-BE49-F238E27FC236}">
                  <a16:creationId xmlns:a16="http://schemas.microsoft.com/office/drawing/2014/main" id="{A5146950-414C-435B-93DF-86EEFE43A6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1" name="Freeform 47">
              <a:extLst>
                <a:ext uri="{FF2B5EF4-FFF2-40B4-BE49-F238E27FC236}">
                  <a16:creationId xmlns:a16="http://schemas.microsoft.com/office/drawing/2014/main" id="{A4F42FB5-9798-4A86-9B6F-EBD720953B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2" name="Freeform 48">
              <a:extLst>
                <a:ext uri="{FF2B5EF4-FFF2-40B4-BE49-F238E27FC236}">
                  <a16:creationId xmlns:a16="http://schemas.microsoft.com/office/drawing/2014/main" id="{48DA1A65-C30E-401D-96D5-CBD73B1D6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3" name="Freeform 49">
              <a:extLst>
                <a:ext uri="{FF2B5EF4-FFF2-40B4-BE49-F238E27FC236}">
                  <a16:creationId xmlns:a16="http://schemas.microsoft.com/office/drawing/2014/main" id="{BFBDBDA4-F724-4A2C-B95C-0708D0E52E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4" name="Freeform 50">
              <a:extLst>
                <a:ext uri="{FF2B5EF4-FFF2-40B4-BE49-F238E27FC236}">
                  <a16:creationId xmlns:a16="http://schemas.microsoft.com/office/drawing/2014/main" id="{51A9FC73-ADDC-4F4C-A52E-2416211F1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5" name="Freeform 51">
              <a:extLst>
                <a:ext uri="{FF2B5EF4-FFF2-40B4-BE49-F238E27FC236}">
                  <a16:creationId xmlns:a16="http://schemas.microsoft.com/office/drawing/2014/main" id="{C1506CC0-B481-4F34-9692-55FFB0DE0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6" name="Freeform 52">
              <a:extLst>
                <a:ext uri="{FF2B5EF4-FFF2-40B4-BE49-F238E27FC236}">
                  <a16:creationId xmlns:a16="http://schemas.microsoft.com/office/drawing/2014/main" id="{63C32F27-2DFD-4DC6-A459-1D8B1E35CA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7" name="Freeform 53">
              <a:extLst>
                <a:ext uri="{FF2B5EF4-FFF2-40B4-BE49-F238E27FC236}">
                  <a16:creationId xmlns:a16="http://schemas.microsoft.com/office/drawing/2014/main" id="{1D72781E-80D4-4D20-9CB8-B1F93F7F7C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8" name="Freeform 54">
              <a:extLst>
                <a:ext uri="{FF2B5EF4-FFF2-40B4-BE49-F238E27FC236}">
                  <a16:creationId xmlns:a16="http://schemas.microsoft.com/office/drawing/2014/main" id="{B185151E-5C64-466C-95A8-82DCD68F9D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9" name="Freeform 55">
              <a:extLst>
                <a:ext uri="{FF2B5EF4-FFF2-40B4-BE49-F238E27FC236}">
                  <a16:creationId xmlns:a16="http://schemas.microsoft.com/office/drawing/2014/main" id="{5422BDFC-E916-4209-9AE5-5EBBFAE67F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10" name="Freeform 56">
              <a:extLst>
                <a:ext uri="{FF2B5EF4-FFF2-40B4-BE49-F238E27FC236}">
                  <a16:creationId xmlns:a16="http://schemas.microsoft.com/office/drawing/2014/main" id="{CB055192-621C-4D0A-95A8-43B3D66570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11" name="Freeform 57">
              <a:extLst>
                <a:ext uri="{FF2B5EF4-FFF2-40B4-BE49-F238E27FC236}">
                  <a16:creationId xmlns:a16="http://schemas.microsoft.com/office/drawing/2014/main" id="{A800D0DB-2B86-43A8-A566-5514B915B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12" name="Freeform 58">
              <a:extLst>
                <a:ext uri="{FF2B5EF4-FFF2-40B4-BE49-F238E27FC236}">
                  <a16:creationId xmlns:a16="http://schemas.microsoft.com/office/drawing/2014/main" id="{A24135C6-FD88-403B-98E1-C941F03C748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grpSp>
      <p:sp>
        <p:nvSpPr>
          <p:cNvPr id="4" name="Text Placeholder 3">
            <a:extLst>
              <a:ext uri="{FF2B5EF4-FFF2-40B4-BE49-F238E27FC236}">
                <a16:creationId xmlns:a16="http://schemas.microsoft.com/office/drawing/2014/main" id="{7EB3A311-B1BE-BF76-144F-CA19E32F08F6}"/>
              </a:ext>
            </a:extLst>
          </p:cNvPr>
          <p:cNvSpPr>
            <a:spLocks noGrp="1"/>
          </p:cNvSpPr>
          <p:nvPr>
            <p:ph type="body" sz="half" idx="2"/>
          </p:nvPr>
        </p:nvSpPr>
        <p:spPr>
          <a:xfrm>
            <a:off x="6424612" y="1849438"/>
            <a:ext cx="4598986" cy="4760912"/>
          </a:xfrm>
        </p:spPr>
        <p:txBody>
          <a:bodyPr vert="horz" lIns="91440" tIns="45720" rIns="91440" bIns="45720" rtlCol="0">
            <a:noAutofit/>
          </a:bodyPr>
          <a:lstStyle/>
          <a:p>
            <a:r>
              <a:rPr lang="en-US" sz="2400" dirty="0">
                <a:latin typeface="ADLaM Display" panose="02010000000000000000" pitchFamily="2" charset="0"/>
                <a:ea typeface="ADLaM Display" panose="02010000000000000000" pitchFamily="2" charset="0"/>
                <a:cs typeface="ADLaM Display" panose="02010000000000000000" pitchFamily="2" charset="0"/>
              </a:rPr>
              <a:t>These are the areas that will be highlighted in this presentation:</a:t>
            </a:r>
          </a:p>
          <a:p>
            <a:pPr marL="342900" indent="-342900">
              <a:buFont typeface="Arial" panose="020B0604020202020204" pitchFamily="34" charset="0"/>
              <a:buChar char="•"/>
            </a:pPr>
            <a:r>
              <a:rPr lang="en-US" sz="2400" dirty="0">
                <a:latin typeface="ADLaM Display" panose="02010000000000000000" pitchFamily="2" charset="0"/>
                <a:ea typeface="ADLaM Display" panose="02010000000000000000" pitchFamily="2" charset="0"/>
                <a:cs typeface="ADLaM Display" panose="02010000000000000000" pitchFamily="2" charset="0"/>
              </a:rPr>
              <a:t>Business Problem</a:t>
            </a:r>
          </a:p>
          <a:p>
            <a:pPr marL="342900" indent="-342900">
              <a:buFont typeface="Arial" panose="020B0604020202020204" pitchFamily="34" charset="0"/>
              <a:buChar char="•"/>
            </a:pPr>
            <a:r>
              <a:rPr lang="en-US" sz="2400" dirty="0">
                <a:latin typeface="ADLaM Display" panose="02010000000000000000" pitchFamily="2" charset="0"/>
                <a:ea typeface="ADLaM Display" panose="02010000000000000000" pitchFamily="2" charset="0"/>
                <a:cs typeface="ADLaM Display" panose="02010000000000000000" pitchFamily="2" charset="0"/>
              </a:rPr>
              <a:t>Objectives</a:t>
            </a:r>
          </a:p>
          <a:p>
            <a:pPr marL="342900" indent="-342900">
              <a:buFont typeface="Arial" panose="020B0604020202020204" pitchFamily="34" charset="0"/>
              <a:buChar char="•"/>
            </a:pPr>
            <a:r>
              <a:rPr lang="en-US" sz="2400" dirty="0">
                <a:latin typeface="ADLaM Display" panose="02010000000000000000" pitchFamily="2" charset="0"/>
                <a:ea typeface="ADLaM Display" panose="02010000000000000000" pitchFamily="2" charset="0"/>
                <a:cs typeface="ADLaM Display" panose="02010000000000000000" pitchFamily="2" charset="0"/>
              </a:rPr>
              <a:t>Modeling and </a:t>
            </a:r>
            <a:r>
              <a:rPr lang="en-US" sz="2400" b="1" dirty="0">
                <a:latin typeface="ADLaM Display" panose="02010000000000000000" pitchFamily="2" charset="0"/>
                <a:ea typeface="ADLaM Display" panose="02010000000000000000" pitchFamily="2" charset="0"/>
                <a:cs typeface="ADLaM Display" panose="02010000000000000000" pitchFamily="2" charset="0"/>
              </a:rPr>
              <a:t>Evaluation</a:t>
            </a:r>
            <a:endParaRPr lang="en-US" sz="2400" dirty="0">
              <a:latin typeface="ADLaM Display" panose="02010000000000000000" pitchFamily="2" charset="0"/>
              <a:ea typeface="ADLaM Display" panose="02010000000000000000" pitchFamily="2" charset="0"/>
              <a:cs typeface="ADLaM Display" panose="02010000000000000000" pitchFamily="2" charset="0"/>
            </a:endParaRPr>
          </a:p>
          <a:p>
            <a:pPr marL="342900" indent="-342900">
              <a:buFont typeface="Arial" panose="020B0604020202020204" pitchFamily="34" charset="0"/>
              <a:buChar char="•"/>
            </a:pPr>
            <a:r>
              <a:rPr lang="en-US" sz="2400" dirty="0">
                <a:latin typeface="ADLaM Display" panose="02010000000000000000" pitchFamily="2" charset="0"/>
                <a:ea typeface="ADLaM Display" panose="02010000000000000000" pitchFamily="2" charset="0"/>
                <a:cs typeface="ADLaM Display" panose="02010000000000000000" pitchFamily="2" charset="0"/>
              </a:rPr>
              <a:t>Conclusion</a:t>
            </a:r>
          </a:p>
          <a:p>
            <a:pPr marL="342900" indent="-342900">
              <a:buFont typeface="Arial" panose="020B0604020202020204" pitchFamily="34" charset="0"/>
              <a:buChar char="•"/>
            </a:pPr>
            <a:r>
              <a:rPr lang="en-US" sz="2400" dirty="0">
                <a:latin typeface="ADLaM Display" panose="02010000000000000000" pitchFamily="2" charset="0"/>
                <a:ea typeface="ADLaM Display" panose="02010000000000000000" pitchFamily="2" charset="0"/>
                <a:cs typeface="ADLaM Display" panose="02010000000000000000" pitchFamily="2" charset="0"/>
              </a:rPr>
              <a:t>Recommendations</a:t>
            </a:r>
          </a:p>
        </p:txBody>
      </p:sp>
    </p:spTree>
    <p:extLst>
      <p:ext uri="{BB962C8B-B14F-4D97-AF65-F5344CB8AC3E}">
        <p14:creationId xmlns:p14="http://schemas.microsoft.com/office/powerpoint/2010/main" val="2456297622"/>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2368A-E2EA-B828-DC27-5EB6892CE125}"/>
              </a:ext>
            </a:extLst>
          </p:cNvPr>
          <p:cNvSpPr>
            <a:spLocks noGrp="1"/>
          </p:cNvSpPr>
          <p:nvPr>
            <p:ph type="title"/>
          </p:nvPr>
        </p:nvSpPr>
        <p:spPr/>
        <p:txBody>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Problem Statement &amp; Dataset overview </a:t>
            </a:r>
            <a:endParaRPr lang="en-KE"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3" name="Content Placeholder 2">
            <a:extLst>
              <a:ext uri="{FF2B5EF4-FFF2-40B4-BE49-F238E27FC236}">
                <a16:creationId xmlns:a16="http://schemas.microsoft.com/office/drawing/2014/main" id="{138F75F1-B169-40A0-55B7-334DE66AD420}"/>
              </a:ext>
            </a:extLst>
          </p:cNvPr>
          <p:cNvSpPr>
            <a:spLocks noGrp="1"/>
          </p:cNvSpPr>
          <p:nvPr>
            <p:ph sz="half" idx="1"/>
          </p:nvPr>
        </p:nvSpPr>
        <p:spPr>
          <a:xfrm>
            <a:off x="1141410" y="1883664"/>
            <a:ext cx="4878389" cy="4791456"/>
          </a:xfrm>
        </p:spPr>
        <p:txBody>
          <a:bodyPr>
            <a:normAutofit fontScale="85000" lnSpcReduction="10000"/>
          </a:bodyPr>
          <a:lstStyle/>
          <a:p>
            <a:pPr marL="0" indent="0">
              <a:lnSpc>
                <a:spcPct val="150000"/>
              </a:lnSpc>
              <a:buNone/>
            </a:pPr>
            <a:r>
              <a:rPr lang="en-US" sz="1800" dirty="0">
                <a:latin typeface="ADLaM Display" panose="02010000000000000000" pitchFamily="2" charset="0"/>
                <a:ea typeface="ADLaM Display" panose="02010000000000000000" pitchFamily="2" charset="0"/>
                <a:cs typeface="ADLaM Display" panose="02010000000000000000" pitchFamily="2" charset="0"/>
              </a:rPr>
              <a:t>Syriatel is a private mobile provider based in Syria. They would like to predict whether a customer will soon unsubscribe or stop doing business with them. This project focuses on customer churn, which is a critical challenge for telecom companies as it directly impacts the revenue and growth of such companies. With increasing competition, companies need targeted retention strategies to save significant costs compared to acquiring new customers</a:t>
            </a:r>
            <a:r>
              <a:rPr lang="en-US" dirty="0"/>
              <a:t>.</a:t>
            </a:r>
          </a:p>
          <a:p>
            <a:pPr marL="0" indent="0">
              <a:lnSpc>
                <a:spcPct val="150000"/>
              </a:lnSpc>
              <a:buNone/>
            </a:pPr>
            <a:r>
              <a:rPr lang="en-US" sz="1600" dirty="0">
                <a:latin typeface="ADLaM Display" panose="02010000000000000000" pitchFamily="2" charset="0"/>
                <a:ea typeface="ADLaM Display" panose="02010000000000000000" pitchFamily="2" charset="0"/>
                <a:cs typeface="ADLaM Display" panose="02010000000000000000" pitchFamily="2" charset="0"/>
              </a:rPr>
              <a:t>The main problem is the reduction of how much money will be lost because of customers who don't stick around very long, thus leading to lost revenue </a:t>
            </a:r>
            <a:endParaRPr lang="en-KE"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5" name="Rectangle 1">
            <a:extLst>
              <a:ext uri="{FF2B5EF4-FFF2-40B4-BE49-F238E27FC236}">
                <a16:creationId xmlns:a16="http://schemas.microsoft.com/office/drawing/2014/main" id="{9840C21C-02CC-A935-CC45-4745AD167505}"/>
              </a:ext>
            </a:extLst>
          </p:cNvPr>
          <p:cNvSpPr>
            <a:spLocks noGrp="1" noChangeArrowheads="1"/>
          </p:cNvSpPr>
          <p:nvPr>
            <p:ph sz="half" idx="2"/>
          </p:nvPr>
        </p:nvSpPr>
        <p:spPr bwMode="auto">
          <a:xfrm>
            <a:off x="6172200" y="1695888"/>
            <a:ext cx="4875211"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None/>
              <a:tabLst/>
            </a:pPr>
            <a:r>
              <a:rPr kumimoji="0" lang="en-US" altLang="en-KE" sz="1600" b="1" i="0" u="sng" strike="noStrike" cap="none" normalizeH="0" baseline="0" dirty="0">
                <a:ln>
                  <a:noFill/>
                </a:ln>
                <a:solidFill>
                  <a:schemeClr val="tx1"/>
                </a:solidFill>
                <a:effectLst/>
                <a:latin typeface="ADLaM Display" panose="02010000000000000000" pitchFamily="2" charset="0"/>
                <a:ea typeface="ADLaM Display" panose="02010000000000000000" pitchFamily="2" charset="0"/>
                <a:cs typeface="ADLaM Display" panose="02010000000000000000" pitchFamily="2" charset="0"/>
              </a:rPr>
              <a:t>Dataset Overview</a:t>
            </a:r>
          </a:p>
          <a:p>
            <a:pPr marL="0" marR="0" lvl="0" indent="0" algn="just" defTabSz="914400" rtl="0" eaLnBrk="0" fontAlgn="base" latinLnBrk="0" hangingPunct="0">
              <a:lnSpc>
                <a:spcPct val="150000"/>
              </a:lnSpc>
              <a:spcBef>
                <a:spcPct val="0"/>
              </a:spcBef>
              <a:spcAft>
                <a:spcPct val="0"/>
              </a:spcAft>
              <a:buClrTx/>
              <a:buSzTx/>
              <a:buNone/>
              <a:tabLst/>
            </a:pPr>
            <a:r>
              <a:rPr kumimoji="0" lang="en-US" altLang="en-KE" sz="1600" i="0" u="none" strike="noStrike" cap="none" normalizeH="0" baseline="0" dirty="0">
                <a:ln>
                  <a:noFill/>
                </a:ln>
                <a:solidFill>
                  <a:schemeClr val="tx1"/>
                </a:solidFill>
                <a:effectLst/>
                <a:latin typeface="ADLaM Display" panose="02010000000000000000" pitchFamily="2" charset="0"/>
                <a:ea typeface="ADLaM Display" panose="02010000000000000000" pitchFamily="2" charset="0"/>
                <a:cs typeface="ADLaM Display" panose="02010000000000000000" pitchFamily="2" charset="0"/>
              </a:rPr>
              <a:t>The dataset is in csv format, it has</a:t>
            </a:r>
            <a:r>
              <a:rPr kumimoji="0" lang="en-KE" altLang="en-KE" sz="1600" i="0" u="none" strike="noStrike" cap="none" normalizeH="0" baseline="0" dirty="0">
                <a:ln>
                  <a:noFill/>
                </a:ln>
                <a:solidFill>
                  <a:schemeClr val="tx1"/>
                </a:solidFill>
                <a:effectLst/>
                <a:latin typeface="ADLaM Display" panose="02010000000000000000" pitchFamily="2" charset="0"/>
                <a:ea typeface="ADLaM Display" panose="02010000000000000000" pitchFamily="2" charset="0"/>
                <a:cs typeface="ADLaM Display" panose="02010000000000000000" pitchFamily="2" charset="0"/>
              </a:rPr>
              <a:t> 3,333 </a:t>
            </a:r>
            <a:r>
              <a:rPr kumimoji="0" lang="en-US" altLang="en-KE" sz="1600" i="0" u="none" strike="noStrike" cap="none" normalizeH="0" baseline="0" dirty="0">
                <a:ln>
                  <a:noFill/>
                </a:ln>
                <a:solidFill>
                  <a:schemeClr val="tx1"/>
                </a:solidFill>
                <a:effectLst/>
                <a:latin typeface="ADLaM Display" panose="02010000000000000000" pitchFamily="2" charset="0"/>
                <a:ea typeface="ADLaM Display" panose="02010000000000000000" pitchFamily="2" charset="0"/>
                <a:cs typeface="ADLaM Display" panose="02010000000000000000" pitchFamily="2" charset="0"/>
              </a:rPr>
              <a:t>rows of customers’ data</a:t>
            </a:r>
            <a:endParaRPr kumimoji="0" lang="en-KE" altLang="en-KE" sz="1600" i="0" u="none" strike="noStrike" cap="none" normalizeH="0" baseline="0" dirty="0">
              <a:ln>
                <a:noFill/>
              </a:ln>
              <a:solidFill>
                <a:schemeClr val="tx1"/>
              </a:solidFill>
              <a:effectLst/>
              <a:latin typeface="ADLaM Display" panose="02010000000000000000" pitchFamily="2" charset="0"/>
              <a:ea typeface="ADLaM Display" panose="02010000000000000000" pitchFamily="2" charset="0"/>
              <a:cs typeface="ADLaM Display" panose="02010000000000000000" pitchFamily="2" charset="0"/>
            </a:endParaRPr>
          </a:p>
          <a:p>
            <a:pPr marL="0" marR="0" lvl="0" indent="0" algn="just" defTabSz="914400" rtl="0" eaLnBrk="0" fontAlgn="base" latinLnBrk="0" hangingPunct="0">
              <a:lnSpc>
                <a:spcPct val="150000"/>
              </a:lnSpc>
              <a:spcBef>
                <a:spcPct val="0"/>
              </a:spcBef>
              <a:spcAft>
                <a:spcPct val="0"/>
              </a:spcAft>
              <a:buClrTx/>
              <a:buSzTx/>
              <a:buNone/>
              <a:tabLst/>
            </a:pPr>
            <a:r>
              <a:rPr lang="en-US" altLang="en-KE" sz="1600" dirty="0">
                <a:latin typeface="ADLaM Display" panose="02010000000000000000" pitchFamily="2" charset="0"/>
                <a:ea typeface="ADLaM Display" panose="02010000000000000000" pitchFamily="2" charset="0"/>
                <a:cs typeface="ADLaM Display" panose="02010000000000000000" pitchFamily="2" charset="0"/>
              </a:rPr>
              <a:t>It contains the following fields</a:t>
            </a:r>
            <a:r>
              <a:rPr kumimoji="0" lang="en-KE" altLang="en-KE" sz="1600" i="0" u="none" strike="noStrike" cap="none" normalizeH="0" baseline="0" dirty="0">
                <a:ln>
                  <a:noFill/>
                </a:ln>
                <a:solidFill>
                  <a:schemeClr val="tx1"/>
                </a:solidFill>
                <a:effectLst/>
                <a:latin typeface="ADLaM Display" panose="02010000000000000000" pitchFamily="2" charset="0"/>
                <a:ea typeface="ADLaM Display" panose="02010000000000000000" pitchFamily="2" charset="0"/>
                <a:cs typeface="ADLaM Display" panose="02010000000000000000" pitchFamily="2" charset="0"/>
              </a:rPr>
              <a:t>:</a:t>
            </a:r>
          </a:p>
          <a:p>
            <a:pPr marL="457200" marR="0" lvl="1" indent="0" algn="just" defTabSz="914400" rtl="0" eaLnBrk="0" fontAlgn="base" latinLnBrk="0" hangingPunct="0">
              <a:lnSpc>
                <a:spcPct val="150000"/>
              </a:lnSpc>
              <a:spcBef>
                <a:spcPct val="0"/>
              </a:spcBef>
              <a:spcAft>
                <a:spcPct val="0"/>
              </a:spcAft>
              <a:buClrTx/>
              <a:buSzTx/>
              <a:buFontTx/>
              <a:buChar char="•"/>
              <a:tabLst/>
            </a:pPr>
            <a:r>
              <a:rPr kumimoji="0" lang="en-KE" altLang="en-KE" sz="1600" i="0" u="none" strike="noStrike" cap="none" normalizeH="0" baseline="0" dirty="0">
                <a:ln>
                  <a:noFill/>
                </a:ln>
                <a:solidFill>
                  <a:schemeClr val="tx1"/>
                </a:solidFill>
                <a:effectLst/>
                <a:latin typeface="ADLaM Display" panose="02010000000000000000" pitchFamily="2" charset="0"/>
                <a:ea typeface="ADLaM Display" panose="02010000000000000000" pitchFamily="2" charset="0"/>
                <a:cs typeface="ADLaM Display" panose="02010000000000000000" pitchFamily="2" charset="0"/>
              </a:rPr>
              <a:t>Account info: state, account length, area code</a:t>
            </a:r>
          </a:p>
          <a:p>
            <a:pPr marL="457200" marR="0" lvl="1" indent="0" algn="just" defTabSz="914400" rtl="0" eaLnBrk="0" fontAlgn="base" latinLnBrk="0" hangingPunct="0">
              <a:lnSpc>
                <a:spcPct val="150000"/>
              </a:lnSpc>
              <a:spcBef>
                <a:spcPct val="0"/>
              </a:spcBef>
              <a:spcAft>
                <a:spcPct val="0"/>
              </a:spcAft>
              <a:buClrTx/>
              <a:buSzTx/>
              <a:buFontTx/>
              <a:buChar char="•"/>
              <a:tabLst/>
            </a:pPr>
            <a:r>
              <a:rPr kumimoji="0" lang="en-KE" altLang="en-KE" sz="1600" i="0" u="none" strike="noStrike" cap="none" normalizeH="0" baseline="0" dirty="0">
                <a:ln>
                  <a:noFill/>
                </a:ln>
                <a:solidFill>
                  <a:schemeClr val="tx1"/>
                </a:solidFill>
                <a:effectLst/>
                <a:latin typeface="ADLaM Display" panose="02010000000000000000" pitchFamily="2" charset="0"/>
                <a:ea typeface="ADLaM Display" panose="02010000000000000000" pitchFamily="2" charset="0"/>
                <a:cs typeface="ADLaM Display" panose="02010000000000000000" pitchFamily="2" charset="0"/>
              </a:rPr>
              <a:t>Usage metrics: total day minutes, international calls, number of customer service calls</a:t>
            </a:r>
          </a:p>
          <a:p>
            <a:pPr marL="457200" marR="0" lvl="1" indent="0" algn="just" defTabSz="914400" rtl="0" eaLnBrk="0" fontAlgn="base" latinLnBrk="0" hangingPunct="0">
              <a:lnSpc>
                <a:spcPct val="150000"/>
              </a:lnSpc>
              <a:spcBef>
                <a:spcPct val="0"/>
              </a:spcBef>
              <a:spcAft>
                <a:spcPct val="0"/>
              </a:spcAft>
              <a:buClrTx/>
              <a:buSzTx/>
              <a:buFontTx/>
              <a:buChar char="•"/>
              <a:tabLst/>
            </a:pPr>
            <a:r>
              <a:rPr kumimoji="0" lang="en-KE" altLang="en-KE" sz="1600" i="0" u="none" strike="noStrike" cap="none" normalizeH="0" baseline="0" dirty="0">
                <a:ln>
                  <a:noFill/>
                </a:ln>
                <a:solidFill>
                  <a:schemeClr val="tx1"/>
                </a:solidFill>
                <a:effectLst/>
                <a:latin typeface="ADLaM Display" panose="02010000000000000000" pitchFamily="2" charset="0"/>
                <a:ea typeface="ADLaM Display" panose="02010000000000000000" pitchFamily="2" charset="0"/>
                <a:cs typeface="ADLaM Display" panose="02010000000000000000" pitchFamily="2" charset="0"/>
              </a:rPr>
              <a:t>Plan details: international plan (yes/no), voice mail plan</a:t>
            </a:r>
          </a:p>
          <a:p>
            <a:pPr marL="0" marR="0" lvl="0" indent="0" algn="just" defTabSz="914400" rtl="0" eaLnBrk="0" fontAlgn="base" latinLnBrk="0" hangingPunct="0">
              <a:lnSpc>
                <a:spcPct val="150000"/>
              </a:lnSpc>
              <a:spcBef>
                <a:spcPct val="0"/>
              </a:spcBef>
              <a:spcAft>
                <a:spcPct val="0"/>
              </a:spcAft>
              <a:buClrTx/>
              <a:buSzTx/>
              <a:buNone/>
              <a:tabLst/>
            </a:pPr>
            <a:r>
              <a:rPr lang="en-US" altLang="en-KE" sz="1600" dirty="0">
                <a:latin typeface="ADLaM Display" panose="02010000000000000000" pitchFamily="2" charset="0"/>
                <a:ea typeface="ADLaM Display" panose="02010000000000000000" pitchFamily="2" charset="0"/>
                <a:cs typeface="ADLaM Display" panose="02010000000000000000" pitchFamily="2" charset="0"/>
              </a:rPr>
              <a:t>Main target is</a:t>
            </a:r>
            <a:r>
              <a:rPr kumimoji="0" lang="en-KE" altLang="en-KE" sz="1600" i="0" u="none" strike="noStrike" cap="none" normalizeH="0" baseline="0" dirty="0">
                <a:ln>
                  <a:noFill/>
                </a:ln>
                <a:solidFill>
                  <a:schemeClr val="tx1"/>
                </a:solidFill>
                <a:effectLst/>
                <a:latin typeface="ADLaM Display" panose="02010000000000000000" pitchFamily="2" charset="0"/>
                <a:ea typeface="ADLaM Display" panose="02010000000000000000" pitchFamily="2" charset="0"/>
                <a:cs typeface="ADLaM Display" panose="02010000000000000000" pitchFamily="2" charset="0"/>
              </a:rPr>
              <a:t>: churn (True/False)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KE" altLang="en-K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65686261"/>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2000"/>
                <a:satMod val="150000"/>
                <a:lumMod val="150000"/>
              </a:schemeClr>
            </a:duotone>
          </a:blip>
          <a:stretch/>
        </a:blipFill>
        <a:effectLst/>
      </p:bgPr>
    </p:bg>
    <p:spTree>
      <p:nvGrpSpPr>
        <p:cNvPr id="1" name=""/>
        <p:cNvGrpSpPr/>
        <p:nvPr/>
      </p:nvGrpSpPr>
      <p:grpSpPr>
        <a:xfrm>
          <a:off x="0" y="0"/>
          <a:ext cx="0" cy="0"/>
          <a:chOff x="0" y="0"/>
          <a:chExt cx="0" cy="0"/>
        </a:xfrm>
      </p:grpSpPr>
      <p:pic>
        <p:nvPicPr>
          <p:cNvPr id="163" name="Picture 2">
            <a:extLst>
              <a:ext uri="{FF2B5EF4-FFF2-40B4-BE49-F238E27FC236}">
                <a16:creationId xmlns:a16="http://schemas.microsoft.com/office/drawing/2014/main" id="{203F60DC-3F71-49E4-9DAB-07F6F776C8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65" name="Group 164">
            <a:extLst>
              <a:ext uri="{FF2B5EF4-FFF2-40B4-BE49-F238E27FC236}">
                <a16:creationId xmlns:a16="http://schemas.microsoft.com/office/drawing/2014/main" id="{FE0974BA-28D6-4D03-A93A-98DFC71903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166" name="Group 165">
              <a:extLst>
                <a:ext uri="{FF2B5EF4-FFF2-40B4-BE49-F238E27FC236}">
                  <a16:creationId xmlns:a16="http://schemas.microsoft.com/office/drawing/2014/main" id="{76EA578B-67A5-45D4-BE05-15EA588E2DF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pFill/>
          </p:grpSpPr>
          <p:sp>
            <p:nvSpPr>
              <p:cNvPr id="178" name="Rectangle 5">
                <a:extLst>
                  <a:ext uri="{FF2B5EF4-FFF2-40B4-BE49-F238E27FC236}">
                    <a16:creationId xmlns:a16="http://schemas.microsoft.com/office/drawing/2014/main" id="{EFD4433C-E0E3-4430-A9CC-25846603C7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179" name="Freeform 6">
                <a:extLst>
                  <a:ext uri="{FF2B5EF4-FFF2-40B4-BE49-F238E27FC236}">
                    <a16:creationId xmlns:a16="http://schemas.microsoft.com/office/drawing/2014/main" id="{C81924A9-DCA1-4E4E-9871-A61EA8F415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0" name="Freeform 7">
                <a:extLst>
                  <a:ext uri="{FF2B5EF4-FFF2-40B4-BE49-F238E27FC236}">
                    <a16:creationId xmlns:a16="http://schemas.microsoft.com/office/drawing/2014/main" id="{9DCA138B-050D-4563-947F-DB4C97415C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1" name="Freeform 8">
                <a:extLst>
                  <a:ext uri="{FF2B5EF4-FFF2-40B4-BE49-F238E27FC236}">
                    <a16:creationId xmlns:a16="http://schemas.microsoft.com/office/drawing/2014/main" id="{AC7E4367-A1AE-4D50-AF27-77A8D0EDF2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2" name="Freeform 9">
                <a:extLst>
                  <a:ext uri="{FF2B5EF4-FFF2-40B4-BE49-F238E27FC236}">
                    <a16:creationId xmlns:a16="http://schemas.microsoft.com/office/drawing/2014/main" id="{E46D988C-BE0D-49CB-A5A1-8D6D2A55A9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3" name="Freeform 10">
                <a:extLst>
                  <a:ext uri="{FF2B5EF4-FFF2-40B4-BE49-F238E27FC236}">
                    <a16:creationId xmlns:a16="http://schemas.microsoft.com/office/drawing/2014/main" id="{E383E5FB-776B-4CD0-87AE-A4151C8929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4" name="Freeform 11">
                <a:extLst>
                  <a:ext uri="{FF2B5EF4-FFF2-40B4-BE49-F238E27FC236}">
                    <a16:creationId xmlns:a16="http://schemas.microsoft.com/office/drawing/2014/main" id="{432D924B-B627-4379-A548-CEF9B8DB3E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5" name="Freeform 12">
                <a:extLst>
                  <a:ext uri="{FF2B5EF4-FFF2-40B4-BE49-F238E27FC236}">
                    <a16:creationId xmlns:a16="http://schemas.microsoft.com/office/drawing/2014/main" id="{948973D5-5480-482D-A694-0BCA3A0CF9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6" name="Freeform 13">
                <a:extLst>
                  <a:ext uri="{FF2B5EF4-FFF2-40B4-BE49-F238E27FC236}">
                    <a16:creationId xmlns:a16="http://schemas.microsoft.com/office/drawing/2014/main" id="{6E5C50EA-C8C0-4E50-9321-E9E0E6FB03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7" name="Freeform 14">
                <a:extLst>
                  <a:ext uri="{FF2B5EF4-FFF2-40B4-BE49-F238E27FC236}">
                    <a16:creationId xmlns:a16="http://schemas.microsoft.com/office/drawing/2014/main" id="{5E6E164C-CF38-4EA0-B1E7-25B67DC48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8" name="Freeform 15">
                <a:extLst>
                  <a:ext uri="{FF2B5EF4-FFF2-40B4-BE49-F238E27FC236}">
                    <a16:creationId xmlns:a16="http://schemas.microsoft.com/office/drawing/2014/main" id="{275BB4F8-C52D-42A1-89B6-EA7C1EF2B5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9" name="Line 16">
                <a:extLst>
                  <a:ext uri="{FF2B5EF4-FFF2-40B4-BE49-F238E27FC236}">
                    <a16:creationId xmlns:a16="http://schemas.microsoft.com/office/drawing/2014/main" id="{3EA644EB-7C59-4A69-A17C-0A091C76EB1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KE"/>
              </a:p>
            </p:txBody>
          </p:sp>
          <p:sp>
            <p:nvSpPr>
              <p:cNvPr id="190" name="Freeform 17">
                <a:extLst>
                  <a:ext uri="{FF2B5EF4-FFF2-40B4-BE49-F238E27FC236}">
                    <a16:creationId xmlns:a16="http://schemas.microsoft.com/office/drawing/2014/main" id="{FC7A2E55-98BB-48F5-933E-BB4C44371E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91" name="Freeform 18">
                <a:extLst>
                  <a:ext uri="{FF2B5EF4-FFF2-40B4-BE49-F238E27FC236}">
                    <a16:creationId xmlns:a16="http://schemas.microsoft.com/office/drawing/2014/main" id="{7B3153FF-E838-4F77-9DDE-386D9C522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92" name="Freeform 19">
                <a:extLst>
                  <a:ext uri="{FF2B5EF4-FFF2-40B4-BE49-F238E27FC236}">
                    <a16:creationId xmlns:a16="http://schemas.microsoft.com/office/drawing/2014/main" id="{0ACDA275-09E6-40C9-A885-41E65D914A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93" name="Freeform 20">
                <a:extLst>
                  <a:ext uri="{FF2B5EF4-FFF2-40B4-BE49-F238E27FC236}">
                    <a16:creationId xmlns:a16="http://schemas.microsoft.com/office/drawing/2014/main" id="{27A78154-D76E-4234-9932-DF1D767991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94" name="Rectangle 21">
                <a:extLst>
                  <a:ext uri="{FF2B5EF4-FFF2-40B4-BE49-F238E27FC236}">
                    <a16:creationId xmlns:a16="http://schemas.microsoft.com/office/drawing/2014/main" id="{6240ED9D-19A5-4A1A-8E4F-24128D8107A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195" name="Freeform 22">
                <a:extLst>
                  <a:ext uri="{FF2B5EF4-FFF2-40B4-BE49-F238E27FC236}">
                    <a16:creationId xmlns:a16="http://schemas.microsoft.com/office/drawing/2014/main" id="{76599DAD-F77E-48DE-ABDA-B923C1591C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96" name="Freeform 23">
                <a:extLst>
                  <a:ext uri="{FF2B5EF4-FFF2-40B4-BE49-F238E27FC236}">
                    <a16:creationId xmlns:a16="http://schemas.microsoft.com/office/drawing/2014/main" id="{55DF1E32-B823-4B69-B62A-5D509408AC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97" name="Freeform 24">
                <a:extLst>
                  <a:ext uri="{FF2B5EF4-FFF2-40B4-BE49-F238E27FC236}">
                    <a16:creationId xmlns:a16="http://schemas.microsoft.com/office/drawing/2014/main" id="{31F0DA43-9464-488B-BBD1-203DDE6EE9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98" name="Freeform 25">
                <a:extLst>
                  <a:ext uri="{FF2B5EF4-FFF2-40B4-BE49-F238E27FC236}">
                    <a16:creationId xmlns:a16="http://schemas.microsoft.com/office/drawing/2014/main" id="{A713508B-1644-449F-B053-3737E996A4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99" name="Freeform 26">
                <a:extLst>
                  <a:ext uri="{FF2B5EF4-FFF2-40B4-BE49-F238E27FC236}">
                    <a16:creationId xmlns:a16="http://schemas.microsoft.com/office/drawing/2014/main" id="{37683D86-FA1B-4BF8-9931-BAB6D306D4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00" name="Freeform 27">
                <a:extLst>
                  <a:ext uri="{FF2B5EF4-FFF2-40B4-BE49-F238E27FC236}">
                    <a16:creationId xmlns:a16="http://schemas.microsoft.com/office/drawing/2014/main" id="{6E4F8A37-8002-4981-83EE-C426C07DC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01" name="Freeform 28">
                <a:extLst>
                  <a:ext uri="{FF2B5EF4-FFF2-40B4-BE49-F238E27FC236}">
                    <a16:creationId xmlns:a16="http://schemas.microsoft.com/office/drawing/2014/main" id="{C4DC46CF-71B6-4BEB-BB8D-1F8AEA96CA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02" name="Freeform 29">
                <a:extLst>
                  <a:ext uri="{FF2B5EF4-FFF2-40B4-BE49-F238E27FC236}">
                    <a16:creationId xmlns:a16="http://schemas.microsoft.com/office/drawing/2014/main" id="{3DAAC3E4-3B23-4047-8D27-34B997C99A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03" name="Freeform 30">
                <a:extLst>
                  <a:ext uri="{FF2B5EF4-FFF2-40B4-BE49-F238E27FC236}">
                    <a16:creationId xmlns:a16="http://schemas.microsoft.com/office/drawing/2014/main" id="{31FCB06C-51CC-441C-B360-9670164DE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04" name="Freeform 31">
                <a:extLst>
                  <a:ext uri="{FF2B5EF4-FFF2-40B4-BE49-F238E27FC236}">
                    <a16:creationId xmlns:a16="http://schemas.microsoft.com/office/drawing/2014/main" id="{CFC887CD-B08D-408B-A2B4-F3B5CB3A4D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grpSp>
        <p:grpSp>
          <p:nvGrpSpPr>
            <p:cNvPr id="167" name="Group 166">
              <a:extLst>
                <a:ext uri="{FF2B5EF4-FFF2-40B4-BE49-F238E27FC236}">
                  <a16:creationId xmlns:a16="http://schemas.microsoft.com/office/drawing/2014/main" id="{805D3328-FC99-4D10-B2D8-5D01DEA55E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pFill/>
          </p:grpSpPr>
          <p:sp>
            <p:nvSpPr>
              <p:cNvPr id="168" name="Freeform 32">
                <a:extLst>
                  <a:ext uri="{FF2B5EF4-FFF2-40B4-BE49-F238E27FC236}">
                    <a16:creationId xmlns:a16="http://schemas.microsoft.com/office/drawing/2014/main" id="{73020627-416F-402D-8D21-A99ED62E50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69" name="Freeform 33">
                <a:extLst>
                  <a:ext uri="{FF2B5EF4-FFF2-40B4-BE49-F238E27FC236}">
                    <a16:creationId xmlns:a16="http://schemas.microsoft.com/office/drawing/2014/main" id="{D3DAF064-3433-4FCB-B8CE-626BF55464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70" name="Freeform 34">
                <a:extLst>
                  <a:ext uri="{FF2B5EF4-FFF2-40B4-BE49-F238E27FC236}">
                    <a16:creationId xmlns:a16="http://schemas.microsoft.com/office/drawing/2014/main" id="{11904BD3-81D9-43F2-BE74-D424388ACC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71" name="Freeform 35">
                <a:extLst>
                  <a:ext uri="{FF2B5EF4-FFF2-40B4-BE49-F238E27FC236}">
                    <a16:creationId xmlns:a16="http://schemas.microsoft.com/office/drawing/2014/main" id="{5E25F735-7D6C-4714-BA7E-8D340370F4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72" name="Freeform 36">
                <a:extLst>
                  <a:ext uri="{FF2B5EF4-FFF2-40B4-BE49-F238E27FC236}">
                    <a16:creationId xmlns:a16="http://schemas.microsoft.com/office/drawing/2014/main" id="{30817020-E490-40E3-B018-78273B5E318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73" name="Freeform 37">
                <a:extLst>
                  <a:ext uri="{FF2B5EF4-FFF2-40B4-BE49-F238E27FC236}">
                    <a16:creationId xmlns:a16="http://schemas.microsoft.com/office/drawing/2014/main" id="{F427962E-1B2C-4D54-8776-7A06EE038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74" name="Freeform 38">
                <a:extLst>
                  <a:ext uri="{FF2B5EF4-FFF2-40B4-BE49-F238E27FC236}">
                    <a16:creationId xmlns:a16="http://schemas.microsoft.com/office/drawing/2014/main" id="{AE792A3C-67D9-4F28-9C39-5719133147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75" name="Freeform 39">
                <a:extLst>
                  <a:ext uri="{FF2B5EF4-FFF2-40B4-BE49-F238E27FC236}">
                    <a16:creationId xmlns:a16="http://schemas.microsoft.com/office/drawing/2014/main" id="{07A5F98A-8C7A-4EF2-94AA-A590459933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76" name="Freeform 40">
                <a:extLst>
                  <a:ext uri="{FF2B5EF4-FFF2-40B4-BE49-F238E27FC236}">
                    <a16:creationId xmlns:a16="http://schemas.microsoft.com/office/drawing/2014/main" id="{C6AD98FC-AD56-4D24-BC82-047FE59B17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77" name="Rectangle 41">
                <a:extLst>
                  <a:ext uri="{FF2B5EF4-FFF2-40B4-BE49-F238E27FC236}">
                    <a16:creationId xmlns:a16="http://schemas.microsoft.com/office/drawing/2014/main" id="{B405452A-549E-4652-8F4A-F4D5994C8F9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grpSp>
      </p:grpSp>
      <p:sp>
        <p:nvSpPr>
          <p:cNvPr id="2" name="Title 1">
            <a:extLst>
              <a:ext uri="{FF2B5EF4-FFF2-40B4-BE49-F238E27FC236}">
                <a16:creationId xmlns:a16="http://schemas.microsoft.com/office/drawing/2014/main" id="{DE1F58C2-1396-3012-D1CC-7894F48AC84B}"/>
              </a:ext>
            </a:extLst>
          </p:cNvPr>
          <p:cNvSpPr>
            <a:spLocks noGrp="1"/>
          </p:cNvSpPr>
          <p:nvPr>
            <p:ph type="title"/>
          </p:nvPr>
        </p:nvSpPr>
        <p:spPr>
          <a:xfrm>
            <a:off x="1141413" y="272144"/>
            <a:ext cx="9905998" cy="1162958"/>
          </a:xfrm>
        </p:spPr>
        <p:txBody>
          <a:bodyPr vert="horz" lIns="91440" tIns="45720" rIns="91440" bIns="45720" rtlCol="0" anchor="ctr">
            <a:normAutofit/>
          </a:bodyPr>
          <a:lstStyle/>
          <a:p>
            <a:pPr algn="ctr"/>
            <a:r>
              <a:rPr lang="en-US" sz="3600" dirty="0">
                <a:latin typeface="ADLaM Display" panose="02010000000000000000" pitchFamily="2" charset="0"/>
                <a:ea typeface="ADLaM Display" panose="02010000000000000000" pitchFamily="2" charset="0"/>
                <a:cs typeface="ADLaM Display" panose="02010000000000000000" pitchFamily="2" charset="0"/>
              </a:rPr>
              <a:t>Objectives</a:t>
            </a:r>
            <a:br>
              <a:rPr lang="en-US" sz="3600" dirty="0"/>
            </a:br>
            <a:endParaRPr lang="en-US" sz="3600" dirty="0"/>
          </a:p>
        </p:txBody>
      </p:sp>
      <p:pic>
        <p:nvPicPr>
          <p:cNvPr id="7" name="Picture Placeholder 6" descr="A graph with blue and orange bars&#10;&#10;AI-generated content may be incorrect.">
            <a:extLst>
              <a:ext uri="{FF2B5EF4-FFF2-40B4-BE49-F238E27FC236}">
                <a16:creationId xmlns:a16="http://schemas.microsoft.com/office/drawing/2014/main" id="{4BBBC23A-27BF-CCBB-FDA1-C12BF7565A38}"/>
              </a:ext>
            </a:extLst>
          </p:cNvPr>
          <p:cNvPicPr>
            <a:picLocks noGrp="1" noChangeAspect="1"/>
          </p:cNvPicPr>
          <p:nvPr>
            <p:ph type="pic" idx="1"/>
          </p:nvPr>
        </p:nvPicPr>
        <p:blipFill>
          <a:blip r:embed="rId4"/>
          <a:srcRect t="1930" r="-3" b="1927"/>
          <a:stretch>
            <a:fillRect/>
          </a:stretch>
        </p:blipFill>
        <p:spPr>
          <a:xfrm>
            <a:off x="417513" y="1382713"/>
            <a:ext cx="5753628" cy="5057775"/>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4" name="Text Placeholder 3">
            <a:extLst>
              <a:ext uri="{FF2B5EF4-FFF2-40B4-BE49-F238E27FC236}">
                <a16:creationId xmlns:a16="http://schemas.microsoft.com/office/drawing/2014/main" id="{CE0DC6CF-3F6B-1B1C-B5C8-08A34A991AAF}"/>
              </a:ext>
            </a:extLst>
          </p:cNvPr>
          <p:cNvSpPr>
            <a:spLocks noGrp="1"/>
          </p:cNvSpPr>
          <p:nvPr>
            <p:ph type="body" sz="half" idx="2"/>
          </p:nvPr>
        </p:nvSpPr>
        <p:spPr>
          <a:xfrm>
            <a:off x="6204479" y="1382713"/>
            <a:ext cx="5616046" cy="5033962"/>
          </a:xfrm>
        </p:spPr>
        <p:txBody>
          <a:bodyPr vert="horz" lIns="91440" tIns="45720" rIns="91440" bIns="45720" rtlCol="0" anchor="ctr">
            <a:normAutofit/>
          </a:bodyPr>
          <a:lstStyle/>
          <a:p>
            <a:r>
              <a:rPr lang="en-US" sz="1800" dirty="0">
                <a:latin typeface="ADLaM Display" panose="02010000000000000000" pitchFamily="2" charset="0"/>
                <a:ea typeface="ADLaM Display" panose="02010000000000000000" pitchFamily="2" charset="0"/>
                <a:cs typeface="ADLaM Display" panose="02010000000000000000" pitchFamily="2" charset="0"/>
              </a:rPr>
              <a:t>The main objective is to develop a predictive model that identifies </a:t>
            </a:r>
            <a:r>
              <a:rPr lang="en-US" sz="1800" dirty="0" err="1">
                <a:latin typeface="ADLaM Display" panose="02010000000000000000" pitchFamily="2" charset="0"/>
                <a:ea typeface="ADLaM Display" panose="02010000000000000000" pitchFamily="2" charset="0"/>
                <a:cs typeface="ADLaM Display" panose="02010000000000000000" pitchFamily="2" charset="0"/>
              </a:rPr>
              <a:t>SyriaTel</a:t>
            </a:r>
            <a:r>
              <a:rPr lang="en-US" sz="1800" dirty="0">
                <a:latin typeface="ADLaM Display" panose="02010000000000000000" pitchFamily="2" charset="0"/>
                <a:ea typeface="ADLaM Display" panose="02010000000000000000" pitchFamily="2" charset="0"/>
                <a:cs typeface="ADLaM Display" panose="02010000000000000000" pitchFamily="2" charset="0"/>
              </a:rPr>
              <a:t> customers at high risk of churning, enabling proactive retention strategies to reduce revenue loss.</a:t>
            </a:r>
          </a:p>
          <a:p>
            <a:r>
              <a:rPr lang="en-US" sz="1800" dirty="0">
                <a:latin typeface="ADLaM Display" panose="02010000000000000000" pitchFamily="2" charset="0"/>
                <a:ea typeface="ADLaM Display" panose="02010000000000000000" pitchFamily="2" charset="0"/>
                <a:cs typeface="ADLaM Display" panose="02010000000000000000" pitchFamily="2" charset="0"/>
              </a:rPr>
              <a:t>The key questions focus on this analysis are :</a:t>
            </a:r>
          </a:p>
          <a:p>
            <a:pPr indent="-228600">
              <a:buFont typeface="Arial" panose="020B0604020202020204" pitchFamily="34" charset="0"/>
              <a:buChar char="•"/>
            </a:pPr>
            <a:r>
              <a:rPr lang="en-US" sz="1800" dirty="0">
                <a:latin typeface="ADLaM Display" panose="02010000000000000000" pitchFamily="2" charset="0"/>
                <a:ea typeface="ADLaM Display" panose="02010000000000000000" pitchFamily="2" charset="0"/>
                <a:cs typeface="ADLaM Display" panose="02010000000000000000" pitchFamily="2" charset="0"/>
              </a:rPr>
              <a:t>1. To predict which customers are most likely to churn using machine learning</a:t>
            </a:r>
          </a:p>
          <a:p>
            <a:pPr indent="-228600">
              <a:buFont typeface="Arial" panose="020B0604020202020204" pitchFamily="34" charset="0"/>
              <a:buChar char="•"/>
            </a:pPr>
            <a:r>
              <a:rPr lang="en-US" sz="1800" dirty="0">
                <a:latin typeface="ADLaM Display" panose="02010000000000000000" pitchFamily="2" charset="0"/>
                <a:ea typeface="ADLaM Display" panose="02010000000000000000" pitchFamily="2" charset="0"/>
                <a:cs typeface="ADLaM Display" panose="02010000000000000000" pitchFamily="2" charset="0"/>
              </a:rPr>
              <a:t>2. Identify what the key factors are driving churn, such as service calls or  international plans, from the dataset</a:t>
            </a:r>
          </a:p>
          <a:p>
            <a:pPr indent="-228600">
              <a:buFont typeface="Arial" panose="020B0604020202020204" pitchFamily="34" charset="0"/>
              <a:buChar char="•"/>
            </a:pPr>
            <a:r>
              <a:rPr lang="en-US" sz="1800" dirty="0">
                <a:latin typeface="ADLaM Display" panose="02010000000000000000" pitchFamily="2" charset="0"/>
                <a:ea typeface="ADLaM Display" panose="02010000000000000000" pitchFamily="2" charset="0"/>
                <a:cs typeface="ADLaM Display" panose="02010000000000000000" pitchFamily="2" charset="0"/>
              </a:rPr>
              <a:t>3. Identify  the recommended actionable strategies to retain high-risk customers</a:t>
            </a:r>
          </a:p>
          <a:p>
            <a:pPr indent="-228600">
              <a:buFont typeface="Arial" panose="020B0604020202020204" pitchFamily="34" charset="0"/>
              <a:buChar char="•"/>
            </a:pPr>
            <a:endParaRPr lang="en-US" sz="1500" dirty="0"/>
          </a:p>
        </p:txBody>
      </p:sp>
    </p:spTree>
    <p:extLst>
      <p:ext uri="{BB962C8B-B14F-4D97-AF65-F5344CB8AC3E}">
        <p14:creationId xmlns:p14="http://schemas.microsoft.com/office/powerpoint/2010/main" val="523626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E79C8-17AE-6B41-16A1-CEDA9EEEE7AD}"/>
              </a:ext>
            </a:extLst>
          </p:cNvPr>
          <p:cNvSpPr>
            <a:spLocks noGrp="1"/>
          </p:cNvSpPr>
          <p:nvPr>
            <p:ph type="title"/>
          </p:nvPr>
        </p:nvSpPr>
        <p:spPr>
          <a:xfrm>
            <a:off x="1143001" y="417350"/>
            <a:ext cx="9905998" cy="999970"/>
          </a:xfrm>
        </p:spPr>
        <p:txBody>
          <a:bodyPr>
            <a:normAutofit fontScale="90000"/>
          </a:bodyPr>
          <a:lstStyle/>
          <a:p>
            <a:r>
              <a:rPr lang="en-US" b="1" dirty="0">
                <a:latin typeface="ADLaM Display" panose="02010000000000000000" pitchFamily="2" charset="0"/>
                <a:ea typeface="ADLaM Display" panose="02010000000000000000" pitchFamily="2" charset="0"/>
                <a:cs typeface="ADLaM Display" panose="02010000000000000000" pitchFamily="2" charset="0"/>
              </a:rPr>
              <a:t>Logistic Regression </a:t>
            </a:r>
            <a:r>
              <a:rPr lang="en-US" dirty="0">
                <a:latin typeface="ADLaM Display" panose="02010000000000000000" pitchFamily="2" charset="0"/>
                <a:ea typeface="ADLaM Display" panose="02010000000000000000" pitchFamily="2" charset="0"/>
                <a:cs typeface="ADLaM Display" panose="02010000000000000000" pitchFamily="2" charset="0"/>
              </a:rPr>
              <a:t>Modeling and evaluation</a:t>
            </a:r>
            <a:endParaRPr lang="en-KE"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3" name="Content Placeholder 2">
            <a:extLst>
              <a:ext uri="{FF2B5EF4-FFF2-40B4-BE49-F238E27FC236}">
                <a16:creationId xmlns:a16="http://schemas.microsoft.com/office/drawing/2014/main" id="{F1397CA9-40C0-AD83-86C4-BAD5B774DD0B}"/>
              </a:ext>
            </a:extLst>
          </p:cNvPr>
          <p:cNvSpPr>
            <a:spLocks noGrp="1"/>
          </p:cNvSpPr>
          <p:nvPr>
            <p:ph sz="half" idx="1"/>
          </p:nvPr>
        </p:nvSpPr>
        <p:spPr>
          <a:xfrm>
            <a:off x="530352" y="1618488"/>
            <a:ext cx="4681729" cy="4965192"/>
          </a:xfrm>
        </p:spPr>
        <p:txBody>
          <a:bodyPr>
            <a:normAutofit/>
          </a:bodyPr>
          <a:lstStyle/>
          <a:p>
            <a:pPr marL="0" indent="0">
              <a:buNone/>
            </a:pPr>
            <a:r>
              <a:rPr lang="en-US" sz="1600" dirty="0">
                <a:latin typeface="ADLaM Display" panose="02010000000000000000" pitchFamily="2" charset="0"/>
                <a:ea typeface="ADLaM Display" panose="02010000000000000000" pitchFamily="2" charset="0"/>
                <a:cs typeface="ADLaM Display" panose="02010000000000000000" pitchFamily="2" charset="0"/>
              </a:rPr>
              <a:t>For "Not Churn" Customers (False):       </a:t>
            </a:r>
          </a:p>
          <a:p>
            <a:pPr marL="342900" indent="-342900">
              <a:buFont typeface="+mj-lt"/>
              <a:buAutoNum type="arabicPeriod"/>
            </a:pPr>
            <a:r>
              <a:rPr lang="en-US" sz="1600" dirty="0">
                <a:latin typeface="ADLaM Display" panose="02010000000000000000" pitchFamily="2" charset="0"/>
                <a:ea typeface="ADLaM Display" panose="02010000000000000000" pitchFamily="2" charset="0"/>
                <a:cs typeface="ADLaM Display" panose="02010000000000000000" pitchFamily="2" charset="0"/>
              </a:rPr>
              <a:t> 96% Precision: When the model says a customer won’t leave, it’s correct 96% of the time.</a:t>
            </a:r>
          </a:p>
          <a:p>
            <a:pPr marL="342900" indent="-342900">
              <a:buFont typeface="+mj-lt"/>
              <a:buAutoNum type="arabicPeriod"/>
            </a:pPr>
            <a:r>
              <a:rPr lang="en-US" sz="1600" dirty="0">
                <a:latin typeface="ADLaM Display" panose="02010000000000000000" pitchFamily="2" charset="0"/>
                <a:ea typeface="ADLaM Display" panose="02010000000000000000" pitchFamily="2" charset="0"/>
                <a:cs typeface="ADLaM Display" panose="02010000000000000000" pitchFamily="2" charset="0"/>
              </a:rPr>
              <a:t>77% Recall: the model misses 23% of loyal customers that means it wrongly flags them as "about to leave".</a:t>
            </a:r>
          </a:p>
          <a:p>
            <a:pPr marL="0" indent="0">
              <a:buNone/>
            </a:pPr>
            <a:r>
              <a:rPr lang="en-US" sz="1600" dirty="0">
                <a:latin typeface="ADLaM Display" panose="02010000000000000000" pitchFamily="2" charset="0"/>
                <a:ea typeface="ADLaM Display" panose="02010000000000000000" pitchFamily="2" charset="0"/>
                <a:cs typeface="ADLaM Display" panose="02010000000000000000" pitchFamily="2" charset="0"/>
              </a:rPr>
              <a:t>For "Will Churn" Customers (True):        </a:t>
            </a:r>
          </a:p>
          <a:p>
            <a:pPr marL="457200" indent="-457200">
              <a:buAutoNum type="arabicPeriod"/>
            </a:pPr>
            <a:r>
              <a:rPr lang="en-US" sz="1600" dirty="0">
                <a:latin typeface="ADLaM Display" panose="02010000000000000000" pitchFamily="2" charset="0"/>
                <a:ea typeface="ADLaM Display" panose="02010000000000000000" pitchFamily="2" charset="0"/>
                <a:cs typeface="ADLaM Display" panose="02010000000000000000" pitchFamily="2" charset="0"/>
              </a:rPr>
              <a:t>37% Precision: When it predicts a customer will leave, it’s wrong 63% of the time.        </a:t>
            </a:r>
          </a:p>
          <a:p>
            <a:pPr marL="457200" indent="-457200">
              <a:buAutoNum type="arabicPeriod"/>
            </a:pPr>
            <a:r>
              <a:rPr lang="en-US" sz="1600" dirty="0">
                <a:latin typeface="ADLaM Display" panose="02010000000000000000" pitchFamily="2" charset="0"/>
                <a:ea typeface="ADLaM Display" panose="02010000000000000000" pitchFamily="2" charset="0"/>
                <a:cs typeface="ADLaM Display" panose="02010000000000000000" pitchFamily="2" charset="0"/>
              </a:rPr>
              <a:t>81% Recall: the model catches 81% of actual churners this is good, but with many false alarms.</a:t>
            </a:r>
            <a:endParaRPr lang="en-KE" sz="16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6" name="Content Placeholder 5">
            <a:extLst>
              <a:ext uri="{FF2B5EF4-FFF2-40B4-BE49-F238E27FC236}">
                <a16:creationId xmlns:a16="http://schemas.microsoft.com/office/drawing/2014/main" id="{044A74DD-00F6-4600-D063-ADD90AC849D7}"/>
              </a:ext>
            </a:extLst>
          </p:cNvPr>
          <p:cNvPicPr>
            <a:picLocks noGrp="1" noChangeAspect="1"/>
          </p:cNvPicPr>
          <p:nvPr>
            <p:ph sz="half" idx="2"/>
          </p:nvPr>
        </p:nvPicPr>
        <p:blipFill>
          <a:blip r:embed="rId2"/>
          <a:stretch>
            <a:fillRect/>
          </a:stretch>
        </p:blipFill>
        <p:spPr>
          <a:xfrm>
            <a:off x="5825954" y="1554163"/>
            <a:ext cx="4708868" cy="5029200"/>
          </a:xfrm>
        </p:spPr>
      </p:pic>
    </p:spTree>
    <p:extLst>
      <p:ext uri="{BB962C8B-B14F-4D97-AF65-F5344CB8AC3E}">
        <p14:creationId xmlns:p14="http://schemas.microsoft.com/office/powerpoint/2010/main" val="20668527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2000"/>
                <a:satMod val="150000"/>
                <a:lumMod val="150000"/>
              </a:schemeClr>
            </a:duotone>
          </a:blip>
          <a:stretch/>
        </a:blipFill>
        <a:effectLst/>
      </p:bgPr>
    </p:bg>
    <p:spTree>
      <p:nvGrpSpPr>
        <p:cNvPr id="1" name=""/>
        <p:cNvGrpSpPr/>
        <p:nvPr/>
      </p:nvGrpSpPr>
      <p:grpSpPr>
        <a:xfrm>
          <a:off x="0" y="0"/>
          <a:ext cx="0" cy="0"/>
          <a:chOff x="0" y="0"/>
          <a:chExt cx="0" cy="0"/>
        </a:xfrm>
      </p:grpSpPr>
      <p:pic>
        <p:nvPicPr>
          <p:cNvPr id="98" name="Picture 2">
            <a:extLst>
              <a:ext uri="{FF2B5EF4-FFF2-40B4-BE49-F238E27FC236}">
                <a16:creationId xmlns:a16="http://schemas.microsoft.com/office/drawing/2014/main" id="{203F60DC-3F71-49E4-9DAB-07F6F776C8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00" name="Group 99">
            <a:extLst>
              <a:ext uri="{FF2B5EF4-FFF2-40B4-BE49-F238E27FC236}">
                <a16:creationId xmlns:a16="http://schemas.microsoft.com/office/drawing/2014/main" id="{FE0974BA-28D6-4D03-A93A-98DFC71903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101" name="Group 100">
              <a:extLst>
                <a:ext uri="{FF2B5EF4-FFF2-40B4-BE49-F238E27FC236}">
                  <a16:creationId xmlns:a16="http://schemas.microsoft.com/office/drawing/2014/main" id="{76EA578B-67A5-45D4-BE05-15EA588E2DF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pFill/>
          </p:grpSpPr>
          <p:sp>
            <p:nvSpPr>
              <p:cNvPr id="113" name="Rectangle 5">
                <a:extLst>
                  <a:ext uri="{FF2B5EF4-FFF2-40B4-BE49-F238E27FC236}">
                    <a16:creationId xmlns:a16="http://schemas.microsoft.com/office/drawing/2014/main" id="{EFD4433C-E0E3-4430-A9CC-25846603C7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114" name="Freeform 6">
                <a:extLst>
                  <a:ext uri="{FF2B5EF4-FFF2-40B4-BE49-F238E27FC236}">
                    <a16:creationId xmlns:a16="http://schemas.microsoft.com/office/drawing/2014/main" id="{C81924A9-DCA1-4E4E-9871-A61EA8F415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15" name="Freeform 7">
                <a:extLst>
                  <a:ext uri="{FF2B5EF4-FFF2-40B4-BE49-F238E27FC236}">
                    <a16:creationId xmlns:a16="http://schemas.microsoft.com/office/drawing/2014/main" id="{9DCA138B-050D-4563-947F-DB4C97415C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16" name="Freeform 8">
                <a:extLst>
                  <a:ext uri="{FF2B5EF4-FFF2-40B4-BE49-F238E27FC236}">
                    <a16:creationId xmlns:a16="http://schemas.microsoft.com/office/drawing/2014/main" id="{AC7E4367-A1AE-4D50-AF27-77A8D0EDF2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17" name="Freeform 9">
                <a:extLst>
                  <a:ext uri="{FF2B5EF4-FFF2-40B4-BE49-F238E27FC236}">
                    <a16:creationId xmlns:a16="http://schemas.microsoft.com/office/drawing/2014/main" id="{E46D988C-BE0D-49CB-A5A1-8D6D2A55A9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18" name="Freeform 10">
                <a:extLst>
                  <a:ext uri="{FF2B5EF4-FFF2-40B4-BE49-F238E27FC236}">
                    <a16:creationId xmlns:a16="http://schemas.microsoft.com/office/drawing/2014/main" id="{E383E5FB-776B-4CD0-87AE-A4151C8929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19" name="Freeform 11">
                <a:extLst>
                  <a:ext uri="{FF2B5EF4-FFF2-40B4-BE49-F238E27FC236}">
                    <a16:creationId xmlns:a16="http://schemas.microsoft.com/office/drawing/2014/main" id="{432D924B-B627-4379-A548-CEF9B8DB3E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20" name="Freeform 12">
                <a:extLst>
                  <a:ext uri="{FF2B5EF4-FFF2-40B4-BE49-F238E27FC236}">
                    <a16:creationId xmlns:a16="http://schemas.microsoft.com/office/drawing/2014/main" id="{948973D5-5480-482D-A694-0BCA3A0CF9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21" name="Freeform 13">
                <a:extLst>
                  <a:ext uri="{FF2B5EF4-FFF2-40B4-BE49-F238E27FC236}">
                    <a16:creationId xmlns:a16="http://schemas.microsoft.com/office/drawing/2014/main" id="{6E5C50EA-C8C0-4E50-9321-E9E0E6FB03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22" name="Freeform 14">
                <a:extLst>
                  <a:ext uri="{FF2B5EF4-FFF2-40B4-BE49-F238E27FC236}">
                    <a16:creationId xmlns:a16="http://schemas.microsoft.com/office/drawing/2014/main" id="{5E6E164C-CF38-4EA0-B1E7-25B67DC48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23" name="Freeform 15">
                <a:extLst>
                  <a:ext uri="{FF2B5EF4-FFF2-40B4-BE49-F238E27FC236}">
                    <a16:creationId xmlns:a16="http://schemas.microsoft.com/office/drawing/2014/main" id="{275BB4F8-C52D-42A1-89B6-EA7C1EF2B5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24" name="Line 16">
                <a:extLst>
                  <a:ext uri="{FF2B5EF4-FFF2-40B4-BE49-F238E27FC236}">
                    <a16:creationId xmlns:a16="http://schemas.microsoft.com/office/drawing/2014/main" id="{3EA644EB-7C59-4A69-A17C-0A091C76EB1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KE"/>
              </a:p>
            </p:txBody>
          </p:sp>
          <p:sp>
            <p:nvSpPr>
              <p:cNvPr id="125" name="Freeform 17">
                <a:extLst>
                  <a:ext uri="{FF2B5EF4-FFF2-40B4-BE49-F238E27FC236}">
                    <a16:creationId xmlns:a16="http://schemas.microsoft.com/office/drawing/2014/main" id="{FC7A2E55-98BB-48F5-933E-BB4C44371E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26" name="Freeform 18">
                <a:extLst>
                  <a:ext uri="{FF2B5EF4-FFF2-40B4-BE49-F238E27FC236}">
                    <a16:creationId xmlns:a16="http://schemas.microsoft.com/office/drawing/2014/main" id="{7B3153FF-E838-4F77-9DDE-386D9C522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27" name="Freeform 19">
                <a:extLst>
                  <a:ext uri="{FF2B5EF4-FFF2-40B4-BE49-F238E27FC236}">
                    <a16:creationId xmlns:a16="http://schemas.microsoft.com/office/drawing/2014/main" id="{0ACDA275-09E6-40C9-A885-41E65D914A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28" name="Freeform 20">
                <a:extLst>
                  <a:ext uri="{FF2B5EF4-FFF2-40B4-BE49-F238E27FC236}">
                    <a16:creationId xmlns:a16="http://schemas.microsoft.com/office/drawing/2014/main" id="{27A78154-D76E-4234-9932-DF1D767991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29" name="Rectangle 21">
                <a:extLst>
                  <a:ext uri="{FF2B5EF4-FFF2-40B4-BE49-F238E27FC236}">
                    <a16:creationId xmlns:a16="http://schemas.microsoft.com/office/drawing/2014/main" id="{6240ED9D-19A5-4A1A-8E4F-24128D8107A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130" name="Freeform 22">
                <a:extLst>
                  <a:ext uri="{FF2B5EF4-FFF2-40B4-BE49-F238E27FC236}">
                    <a16:creationId xmlns:a16="http://schemas.microsoft.com/office/drawing/2014/main" id="{76599DAD-F77E-48DE-ABDA-B923C1591C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31" name="Freeform 23">
                <a:extLst>
                  <a:ext uri="{FF2B5EF4-FFF2-40B4-BE49-F238E27FC236}">
                    <a16:creationId xmlns:a16="http://schemas.microsoft.com/office/drawing/2014/main" id="{55DF1E32-B823-4B69-B62A-5D509408AC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32" name="Freeform 24">
                <a:extLst>
                  <a:ext uri="{FF2B5EF4-FFF2-40B4-BE49-F238E27FC236}">
                    <a16:creationId xmlns:a16="http://schemas.microsoft.com/office/drawing/2014/main" id="{31F0DA43-9464-488B-BBD1-203DDE6EE9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33" name="Freeform 25">
                <a:extLst>
                  <a:ext uri="{FF2B5EF4-FFF2-40B4-BE49-F238E27FC236}">
                    <a16:creationId xmlns:a16="http://schemas.microsoft.com/office/drawing/2014/main" id="{A713508B-1644-449F-B053-3737E996A4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34" name="Freeform 26">
                <a:extLst>
                  <a:ext uri="{FF2B5EF4-FFF2-40B4-BE49-F238E27FC236}">
                    <a16:creationId xmlns:a16="http://schemas.microsoft.com/office/drawing/2014/main" id="{37683D86-FA1B-4BF8-9931-BAB6D306D4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35" name="Freeform 27">
                <a:extLst>
                  <a:ext uri="{FF2B5EF4-FFF2-40B4-BE49-F238E27FC236}">
                    <a16:creationId xmlns:a16="http://schemas.microsoft.com/office/drawing/2014/main" id="{6E4F8A37-8002-4981-83EE-C426C07DC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36" name="Freeform 28">
                <a:extLst>
                  <a:ext uri="{FF2B5EF4-FFF2-40B4-BE49-F238E27FC236}">
                    <a16:creationId xmlns:a16="http://schemas.microsoft.com/office/drawing/2014/main" id="{C4DC46CF-71B6-4BEB-BB8D-1F8AEA96CA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37" name="Freeform 29">
                <a:extLst>
                  <a:ext uri="{FF2B5EF4-FFF2-40B4-BE49-F238E27FC236}">
                    <a16:creationId xmlns:a16="http://schemas.microsoft.com/office/drawing/2014/main" id="{3DAAC3E4-3B23-4047-8D27-34B997C99A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38" name="Freeform 30">
                <a:extLst>
                  <a:ext uri="{FF2B5EF4-FFF2-40B4-BE49-F238E27FC236}">
                    <a16:creationId xmlns:a16="http://schemas.microsoft.com/office/drawing/2014/main" id="{31FCB06C-51CC-441C-B360-9670164DE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39" name="Freeform 31">
                <a:extLst>
                  <a:ext uri="{FF2B5EF4-FFF2-40B4-BE49-F238E27FC236}">
                    <a16:creationId xmlns:a16="http://schemas.microsoft.com/office/drawing/2014/main" id="{CFC887CD-B08D-408B-A2B4-F3B5CB3A4D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grpSp>
        <p:grpSp>
          <p:nvGrpSpPr>
            <p:cNvPr id="102" name="Group 101">
              <a:extLst>
                <a:ext uri="{FF2B5EF4-FFF2-40B4-BE49-F238E27FC236}">
                  <a16:creationId xmlns:a16="http://schemas.microsoft.com/office/drawing/2014/main" id="{805D3328-FC99-4D10-B2D8-5D01DEA55E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pFill/>
          </p:grpSpPr>
          <p:sp>
            <p:nvSpPr>
              <p:cNvPr id="103" name="Freeform 32">
                <a:extLst>
                  <a:ext uri="{FF2B5EF4-FFF2-40B4-BE49-F238E27FC236}">
                    <a16:creationId xmlns:a16="http://schemas.microsoft.com/office/drawing/2014/main" id="{73020627-416F-402D-8D21-A99ED62E50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4" name="Freeform 33">
                <a:extLst>
                  <a:ext uri="{FF2B5EF4-FFF2-40B4-BE49-F238E27FC236}">
                    <a16:creationId xmlns:a16="http://schemas.microsoft.com/office/drawing/2014/main" id="{D3DAF064-3433-4FCB-B8CE-626BF55464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5" name="Freeform 34">
                <a:extLst>
                  <a:ext uri="{FF2B5EF4-FFF2-40B4-BE49-F238E27FC236}">
                    <a16:creationId xmlns:a16="http://schemas.microsoft.com/office/drawing/2014/main" id="{11904BD3-81D9-43F2-BE74-D424388ACC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6" name="Freeform 35">
                <a:extLst>
                  <a:ext uri="{FF2B5EF4-FFF2-40B4-BE49-F238E27FC236}">
                    <a16:creationId xmlns:a16="http://schemas.microsoft.com/office/drawing/2014/main" id="{5E25F735-7D6C-4714-BA7E-8D340370F4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7" name="Freeform 36">
                <a:extLst>
                  <a:ext uri="{FF2B5EF4-FFF2-40B4-BE49-F238E27FC236}">
                    <a16:creationId xmlns:a16="http://schemas.microsoft.com/office/drawing/2014/main" id="{30817020-E490-40E3-B018-78273B5E318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8" name="Freeform 37">
                <a:extLst>
                  <a:ext uri="{FF2B5EF4-FFF2-40B4-BE49-F238E27FC236}">
                    <a16:creationId xmlns:a16="http://schemas.microsoft.com/office/drawing/2014/main" id="{F427962E-1B2C-4D54-8776-7A06EE038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09" name="Freeform 38">
                <a:extLst>
                  <a:ext uri="{FF2B5EF4-FFF2-40B4-BE49-F238E27FC236}">
                    <a16:creationId xmlns:a16="http://schemas.microsoft.com/office/drawing/2014/main" id="{AE792A3C-67D9-4F28-9C39-5719133147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10" name="Freeform 39">
                <a:extLst>
                  <a:ext uri="{FF2B5EF4-FFF2-40B4-BE49-F238E27FC236}">
                    <a16:creationId xmlns:a16="http://schemas.microsoft.com/office/drawing/2014/main" id="{07A5F98A-8C7A-4EF2-94AA-A590459933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11" name="Freeform 40">
                <a:extLst>
                  <a:ext uri="{FF2B5EF4-FFF2-40B4-BE49-F238E27FC236}">
                    <a16:creationId xmlns:a16="http://schemas.microsoft.com/office/drawing/2014/main" id="{C6AD98FC-AD56-4D24-BC82-047FE59B17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12" name="Rectangle 41">
                <a:extLst>
                  <a:ext uri="{FF2B5EF4-FFF2-40B4-BE49-F238E27FC236}">
                    <a16:creationId xmlns:a16="http://schemas.microsoft.com/office/drawing/2014/main" id="{B405452A-549E-4652-8F4A-F4D5994C8F9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grpSp>
      </p:grpSp>
      <p:sp>
        <p:nvSpPr>
          <p:cNvPr id="2" name="Title 1">
            <a:extLst>
              <a:ext uri="{FF2B5EF4-FFF2-40B4-BE49-F238E27FC236}">
                <a16:creationId xmlns:a16="http://schemas.microsoft.com/office/drawing/2014/main" id="{A15E5C45-8D50-6FB5-1A09-704980D0B998}"/>
              </a:ext>
            </a:extLst>
          </p:cNvPr>
          <p:cNvSpPr>
            <a:spLocks noGrp="1"/>
          </p:cNvSpPr>
          <p:nvPr>
            <p:ph type="title"/>
          </p:nvPr>
        </p:nvSpPr>
        <p:spPr>
          <a:xfrm>
            <a:off x="1178192" y="250217"/>
            <a:ext cx="9905998" cy="1478570"/>
          </a:xfrm>
        </p:spPr>
        <p:txBody>
          <a:bodyPr vert="horz" lIns="91440" tIns="45720" rIns="91440" bIns="45720" rtlCol="0" anchor="ctr">
            <a:normAutofit/>
          </a:bodyPr>
          <a:lstStyle/>
          <a:p>
            <a:pPr algn="ctr"/>
            <a:r>
              <a:rPr lang="en-US" b="1" dirty="0">
                <a:latin typeface="ADLaM Display" panose="02010000000000000000" pitchFamily="2" charset="0"/>
                <a:ea typeface="ADLaM Display" panose="02010000000000000000" pitchFamily="2" charset="0"/>
                <a:cs typeface="ADLaM Display" panose="02010000000000000000" pitchFamily="2" charset="0"/>
              </a:rPr>
              <a:t>Decision Tree Modeling and evaluation</a:t>
            </a:r>
          </a:p>
        </p:txBody>
      </p:sp>
      <p:sp>
        <p:nvSpPr>
          <p:cNvPr id="3" name="Content Placeholder 2">
            <a:extLst>
              <a:ext uri="{FF2B5EF4-FFF2-40B4-BE49-F238E27FC236}">
                <a16:creationId xmlns:a16="http://schemas.microsoft.com/office/drawing/2014/main" id="{FF4B2102-23DB-1E1F-AFA5-31603E9814A0}"/>
              </a:ext>
            </a:extLst>
          </p:cNvPr>
          <p:cNvSpPr>
            <a:spLocks noGrp="1"/>
          </p:cNvSpPr>
          <p:nvPr>
            <p:ph sz="half" idx="1"/>
          </p:nvPr>
        </p:nvSpPr>
        <p:spPr>
          <a:xfrm>
            <a:off x="527050" y="1728788"/>
            <a:ext cx="5458883" cy="5059361"/>
          </a:xfrm>
        </p:spPr>
        <p:txBody>
          <a:bodyPr vert="horz" lIns="91440" tIns="45720" rIns="91440" bIns="45720" rtlCol="0" anchor="t">
            <a:noAutofit/>
          </a:bodyPr>
          <a:lstStyle/>
          <a:p>
            <a:pPr marL="0" indent="0">
              <a:buNone/>
            </a:pPr>
            <a:r>
              <a:rPr lang="en-US" sz="1400" dirty="0">
                <a:latin typeface="ADLaM Display" panose="02010000000000000000" pitchFamily="2" charset="0"/>
                <a:ea typeface="ADLaM Display" panose="02010000000000000000" pitchFamily="2" charset="0"/>
                <a:cs typeface="ADLaM Display" panose="02010000000000000000" pitchFamily="2" charset="0"/>
              </a:rPr>
              <a:t>From the decision tree above we identified the top 3 drivers of customer churn in your telecom dataset:    </a:t>
            </a:r>
          </a:p>
          <a:p>
            <a:pPr marL="342900" indent="-342900">
              <a:buAutoNum type="arabicPeriod"/>
            </a:pPr>
            <a:r>
              <a:rPr lang="en-US" sz="1400" dirty="0">
                <a:latin typeface="ADLaM Display" panose="02010000000000000000" pitchFamily="2" charset="0"/>
                <a:ea typeface="ADLaM Display" panose="02010000000000000000" pitchFamily="2" charset="0"/>
                <a:cs typeface="ADLaM Display" panose="02010000000000000000" pitchFamily="2" charset="0"/>
              </a:rPr>
              <a:t>International Plan (32.5% impact)        </a:t>
            </a:r>
          </a:p>
          <a:p>
            <a:pPr marL="0" indent="0">
              <a:buNone/>
            </a:pPr>
            <a:r>
              <a:rPr lang="en-US" sz="1400" dirty="0">
                <a:latin typeface="ADLaM Display" panose="02010000000000000000" pitchFamily="2" charset="0"/>
                <a:ea typeface="ADLaM Display" panose="02010000000000000000" pitchFamily="2" charset="0"/>
                <a:cs typeface="ADLaM Display" panose="02010000000000000000" pitchFamily="2" charset="0"/>
              </a:rPr>
              <a:t>Customers with international plans are 3× more likely to churn.        </a:t>
            </a:r>
          </a:p>
          <a:p>
            <a:pPr marL="0" indent="0">
              <a:buNone/>
            </a:pPr>
            <a:r>
              <a:rPr lang="en-US" sz="1400" dirty="0">
                <a:latin typeface="ADLaM Display" panose="02010000000000000000" pitchFamily="2" charset="0"/>
                <a:ea typeface="ADLaM Display" panose="02010000000000000000" pitchFamily="2" charset="0"/>
                <a:cs typeface="ADLaM Display" panose="02010000000000000000" pitchFamily="2" charset="0"/>
              </a:rPr>
              <a:t>Action: Stakeholder need to review international plan pricing/quality. Offer targeted retention deals.    </a:t>
            </a:r>
          </a:p>
          <a:p>
            <a:pPr marL="342900" indent="-342900">
              <a:buAutoNum type="arabicPeriod" startAt="2"/>
            </a:pPr>
            <a:r>
              <a:rPr lang="en-US" sz="1400" dirty="0">
                <a:latin typeface="ADLaM Display" panose="02010000000000000000" pitchFamily="2" charset="0"/>
                <a:ea typeface="ADLaM Display" panose="02010000000000000000" pitchFamily="2" charset="0"/>
                <a:cs typeface="ADLaM Display" panose="02010000000000000000" pitchFamily="2" charset="0"/>
              </a:rPr>
              <a:t>Customer Service Calls (32.2% impact)        </a:t>
            </a:r>
          </a:p>
          <a:p>
            <a:pPr marL="0" indent="0">
              <a:buNone/>
            </a:pPr>
            <a:r>
              <a:rPr lang="en-US" sz="1400" dirty="0">
                <a:latin typeface="ADLaM Display" panose="02010000000000000000" pitchFamily="2" charset="0"/>
                <a:ea typeface="ADLaM Display" panose="02010000000000000000" pitchFamily="2" charset="0"/>
                <a:cs typeface="ADLaM Display" panose="02010000000000000000" pitchFamily="2" charset="0"/>
              </a:rPr>
              <a:t>Each additional service call increases churn risk dramatically.        Action: The stakeholder needs to improve first-call resolution. Flag customers who make ≥3 calls.    </a:t>
            </a:r>
          </a:p>
          <a:p>
            <a:pPr marL="0" indent="0">
              <a:buNone/>
            </a:pPr>
            <a:r>
              <a:rPr lang="en-US" sz="1400" dirty="0">
                <a:latin typeface="ADLaM Display" panose="02010000000000000000" pitchFamily="2" charset="0"/>
                <a:ea typeface="ADLaM Display" panose="02010000000000000000" pitchFamily="2" charset="0"/>
                <a:cs typeface="ADLaM Display" panose="02010000000000000000" pitchFamily="2" charset="0"/>
              </a:rPr>
              <a:t>3. Daytime Charge (27.2% impact)        </a:t>
            </a:r>
          </a:p>
          <a:p>
            <a:pPr marL="0" indent="0">
              <a:buNone/>
            </a:pPr>
            <a:r>
              <a:rPr lang="en-US" sz="1400" dirty="0">
                <a:latin typeface="ADLaM Display" panose="02010000000000000000" pitchFamily="2" charset="0"/>
                <a:ea typeface="ADLaM Display" panose="02010000000000000000" pitchFamily="2" charset="0"/>
                <a:cs typeface="ADLaM Display" panose="02010000000000000000" pitchFamily="2" charset="0"/>
              </a:rPr>
              <a:t>High daytime charges correlate with churn.        </a:t>
            </a:r>
          </a:p>
          <a:p>
            <a:pPr marL="0" indent="0">
              <a:buNone/>
            </a:pPr>
            <a:r>
              <a:rPr lang="en-US" sz="1400" dirty="0">
                <a:latin typeface="ADLaM Display" panose="02010000000000000000" pitchFamily="2" charset="0"/>
                <a:ea typeface="ADLaM Display" panose="02010000000000000000" pitchFamily="2" charset="0"/>
                <a:cs typeface="ADLaM Display" panose="02010000000000000000" pitchFamily="2" charset="0"/>
              </a:rPr>
              <a:t>Action: The stakeholder needs to analyze if competitors offer better daytime rates.</a:t>
            </a:r>
          </a:p>
        </p:txBody>
      </p:sp>
      <p:pic>
        <p:nvPicPr>
          <p:cNvPr id="6" name="Content Placeholder 5">
            <a:extLst>
              <a:ext uri="{FF2B5EF4-FFF2-40B4-BE49-F238E27FC236}">
                <a16:creationId xmlns:a16="http://schemas.microsoft.com/office/drawing/2014/main" id="{FE07A814-3A72-9A51-1D62-CFB8A02DA7B0}"/>
              </a:ext>
            </a:extLst>
          </p:cNvPr>
          <p:cNvPicPr>
            <a:picLocks noGrp="1" noChangeAspect="1"/>
          </p:cNvPicPr>
          <p:nvPr>
            <p:ph sz="half" idx="2"/>
          </p:nvPr>
        </p:nvPicPr>
        <p:blipFill>
          <a:blip r:embed="rId4"/>
          <a:srcRect l="4161"/>
          <a:stretch>
            <a:fillRect/>
          </a:stretch>
        </p:blipFill>
        <p:spPr>
          <a:xfrm>
            <a:off x="6172729" y="1728789"/>
            <a:ext cx="5633509" cy="5059360"/>
          </a:xfrm>
          <a:prstGeom prst="round2DiagRect">
            <a:avLst>
              <a:gd name="adj1" fmla="val 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5971316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2000"/>
                <a:satMod val="150000"/>
                <a:lumMod val="150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6511218-B9AA-4B98-BC1D-CCC9BB28AB0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2" name="Rectangle 11">
              <a:extLst>
                <a:ext uri="{FF2B5EF4-FFF2-40B4-BE49-F238E27FC236}">
                  <a16:creationId xmlns:a16="http://schemas.microsoft.com/office/drawing/2014/main" id="{4091B7F8-4439-4ACD-B578-E523334B9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a16="http://schemas.microsoft.com/office/drawing/2014/main" id="{18EF6BE6-0FCE-475D-BAB2-683B36D578B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CF4CF32D-88DC-F760-1B33-04BE853BF8EA}"/>
              </a:ext>
            </a:extLst>
          </p:cNvPr>
          <p:cNvSpPr>
            <a:spLocks noGrp="1"/>
          </p:cNvSpPr>
          <p:nvPr>
            <p:ph type="title"/>
          </p:nvPr>
        </p:nvSpPr>
        <p:spPr>
          <a:xfrm>
            <a:off x="6448425" y="618518"/>
            <a:ext cx="4598985" cy="1197583"/>
          </a:xfrm>
        </p:spPr>
        <p:txBody>
          <a:bodyPr>
            <a:normAutofit/>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CONCLUSION</a:t>
            </a:r>
            <a:endParaRPr lang="en-KE"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6" name="Picture 5" descr="A colorful pattern of different shapes">
            <a:extLst>
              <a:ext uri="{FF2B5EF4-FFF2-40B4-BE49-F238E27FC236}">
                <a16:creationId xmlns:a16="http://schemas.microsoft.com/office/drawing/2014/main" id="{514B1DEF-44DA-5297-CF73-083CD8A54E55}"/>
              </a:ext>
            </a:extLst>
          </p:cNvPr>
          <p:cNvPicPr>
            <a:picLocks noChangeAspect="1"/>
          </p:cNvPicPr>
          <p:nvPr/>
        </p:nvPicPr>
        <p:blipFill>
          <a:blip r:embed="rId4"/>
          <a:srcRect t="5025"/>
          <a:stretch>
            <a:fillRect/>
          </a:stretch>
        </p:blipFill>
        <p:spPr>
          <a:xfrm>
            <a:off x="-5597" y="10"/>
            <a:ext cx="5749173" cy="6857990"/>
          </a:xfrm>
          <a:prstGeom prst="rect">
            <a:avLst/>
          </a:prstGeom>
        </p:spPr>
      </p:pic>
      <p:grpSp>
        <p:nvGrpSpPr>
          <p:cNvPr id="15" name="Group 14">
            <a:extLst>
              <a:ext uri="{FF2B5EF4-FFF2-40B4-BE49-F238E27FC236}">
                <a16:creationId xmlns:a16="http://schemas.microsoft.com/office/drawing/2014/main" id="{5815A4C8-B67A-417B-881F-B10F775419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6" name="Rectangle 15">
              <a:extLst>
                <a:ext uri="{FF2B5EF4-FFF2-40B4-BE49-F238E27FC236}">
                  <a16:creationId xmlns:a16="http://schemas.microsoft.com/office/drawing/2014/main" id="{E908880B-41F4-47DC-A5D9-CC6110F11D1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17" name="Freeform 6">
              <a:extLst>
                <a:ext uri="{FF2B5EF4-FFF2-40B4-BE49-F238E27FC236}">
                  <a16:creationId xmlns:a16="http://schemas.microsoft.com/office/drawing/2014/main" id="{63AF45E0-DAB3-4BF0-B6F4-DD30CA25E61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8" name="Freeform 7">
              <a:extLst>
                <a:ext uri="{FF2B5EF4-FFF2-40B4-BE49-F238E27FC236}">
                  <a16:creationId xmlns:a16="http://schemas.microsoft.com/office/drawing/2014/main" id="{AD76E2E6-F745-4365-9908-0B9E1A5E0A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19" name="Rectangle 18">
              <a:extLst>
                <a:ext uri="{FF2B5EF4-FFF2-40B4-BE49-F238E27FC236}">
                  <a16:creationId xmlns:a16="http://schemas.microsoft.com/office/drawing/2014/main" id="{76F5917B-27A0-4E27-B437-D38E7294E97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20" name="Freeform 9">
              <a:extLst>
                <a:ext uri="{FF2B5EF4-FFF2-40B4-BE49-F238E27FC236}">
                  <a16:creationId xmlns:a16="http://schemas.microsoft.com/office/drawing/2014/main" id="{6DB713C1-FF7B-4575-8117-022C649B6A3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1" name="Freeform 10">
              <a:extLst>
                <a:ext uri="{FF2B5EF4-FFF2-40B4-BE49-F238E27FC236}">
                  <a16:creationId xmlns:a16="http://schemas.microsoft.com/office/drawing/2014/main" id="{BB7E4ACC-44D9-4792-9E29-712DDBD005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2" name="Freeform 11">
              <a:extLst>
                <a:ext uri="{FF2B5EF4-FFF2-40B4-BE49-F238E27FC236}">
                  <a16:creationId xmlns:a16="http://schemas.microsoft.com/office/drawing/2014/main" id="{0A3FC698-6397-4AAD-BFE7-5436973BD9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3" name="Freeform 12">
              <a:extLst>
                <a:ext uri="{FF2B5EF4-FFF2-40B4-BE49-F238E27FC236}">
                  <a16:creationId xmlns:a16="http://schemas.microsoft.com/office/drawing/2014/main" id="{01236AB7-797D-4790-AADE-7C43A7DD9E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4" name="Freeform 13">
              <a:extLst>
                <a:ext uri="{FF2B5EF4-FFF2-40B4-BE49-F238E27FC236}">
                  <a16:creationId xmlns:a16="http://schemas.microsoft.com/office/drawing/2014/main" id="{E089A1E5-35CB-4B0E-89EE-FB2AB368F9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5" name="Freeform 14">
              <a:extLst>
                <a:ext uri="{FF2B5EF4-FFF2-40B4-BE49-F238E27FC236}">
                  <a16:creationId xmlns:a16="http://schemas.microsoft.com/office/drawing/2014/main" id="{E1B3676D-5E71-4B0E-9A27-97E7B016E7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6" name="Freeform 15">
              <a:extLst>
                <a:ext uri="{FF2B5EF4-FFF2-40B4-BE49-F238E27FC236}">
                  <a16:creationId xmlns:a16="http://schemas.microsoft.com/office/drawing/2014/main" id="{D8D40786-1ED1-48CB-9998-047B97FE2A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7" name="Freeform 16">
              <a:extLst>
                <a:ext uri="{FF2B5EF4-FFF2-40B4-BE49-F238E27FC236}">
                  <a16:creationId xmlns:a16="http://schemas.microsoft.com/office/drawing/2014/main" id="{035C2320-C3B2-4989-A4E2-C71FA7F505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8" name="Freeform 17">
              <a:extLst>
                <a:ext uri="{FF2B5EF4-FFF2-40B4-BE49-F238E27FC236}">
                  <a16:creationId xmlns:a16="http://schemas.microsoft.com/office/drawing/2014/main" id="{CF46DEE0-1E3B-4861-841A-3DBBAF79C3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29" name="Freeform 18">
              <a:extLst>
                <a:ext uri="{FF2B5EF4-FFF2-40B4-BE49-F238E27FC236}">
                  <a16:creationId xmlns:a16="http://schemas.microsoft.com/office/drawing/2014/main" id="{96962E2E-BDC1-40A1-9CA9-DCD1E2F2CD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0" name="Freeform 19">
              <a:extLst>
                <a:ext uri="{FF2B5EF4-FFF2-40B4-BE49-F238E27FC236}">
                  <a16:creationId xmlns:a16="http://schemas.microsoft.com/office/drawing/2014/main" id="{0AB10F96-B5B5-493C-B58A-ABAD1B5D8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1" name="Freeform 20">
              <a:extLst>
                <a:ext uri="{FF2B5EF4-FFF2-40B4-BE49-F238E27FC236}">
                  <a16:creationId xmlns:a16="http://schemas.microsoft.com/office/drawing/2014/main" id="{385FEB28-D230-4850-96D1-B84416B2E0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2" name="Freeform 21">
              <a:extLst>
                <a:ext uri="{FF2B5EF4-FFF2-40B4-BE49-F238E27FC236}">
                  <a16:creationId xmlns:a16="http://schemas.microsoft.com/office/drawing/2014/main" id="{7D69D500-53C1-4C49-986B-0C77700A7D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3" name="Freeform 22">
              <a:extLst>
                <a:ext uri="{FF2B5EF4-FFF2-40B4-BE49-F238E27FC236}">
                  <a16:creationId xmlns:a16="http://schemas.microsoft.com/office/drawing/2014/main" id="{242E9848-2FB4-4D7D-AE1F-FCB62E4AB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4" name="Freeform 23">
              <a:extLst>
                <a:ext uri="{FF2B5EF4-FFF2-40B4-BE49-F238E27FC236}">
                  <a16:creationId xmlns:a16="http://schemas.microsoft.com/office/drawing/2014/main" id="{F007433C-DB9E-4A75-BA95-1012EFDE8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5" name="Freeform 24">
              <a:extLst>
                <a:ext uri="{FF2B5EF4-FFF2-40B4-BE49-F238E27FC236}">
                  <a16:creationId xmlns:a16="http://schemas.microsoft.com/office/drawing/2014/main" id="{F0402231-D741-48D0-BF9A-1FCA25B572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6" name="Freeform 25">
              <a:extLst>
                <a:ext uri="{FF2B5EF4-FFF2-40B4-BE49-F238E27FC236}">
                  <a16:creationId xmlns:a16="http://schemas.microsoft.com/office/drawing/2014/main" id="{CE7FBE95-E865-4925-8852-1F46C1A852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7" name="Freeform 26">
              <a:extLst>
                <a:ext uri="{FF2B5EF4-FFF2-40B4-BE49-F238E27FC236}">
                  <a16:creationId xmlns:a16="http://schemas.microsoft.com/office/drawing/2014/main" id="{8F43B940-9D12-405E-9143-F5E64D3471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8" name="Freeform 27">
              <a:extLst>
                <a:ext uri="{FF2B5EF4-FFF2-40B4-BE49-F238E27FC236}">
                  <a16:creationId xmlns:a16="http://schemas.microsoft.com/office/drawing/2014/main" id="{AB96A555-1114-43F3-B7C1-36C528AC22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39" name="Freeform 28">
              <a:extLst>
                <a:ext uri="{FF2B5EF4-FFF2-40B4-BE49-F238E27FC236}">
                  <a16:creationId xmlns:a16="http://schemas.microsoft.com/office/drawing/2014/main" id="{24C4A8E3-7739-47BF-98F1-55A35475E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0" name="Freeform 29">
              <a:extLst>
                <a:ext uri="{FF2B5EF4-FFF2-40B4-BE49-F238E27FC236}">
                  <a16:creationId xmlns:a16="http://schemas.microsoft.com/office/drawing/2014/main" id="{AA9972CC-55BF-424B-BF02-D68C8F837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1" name="Freeform 30">
              <a:extLst>
                <a:ext uri="{FF2B5EF4-FFF2-40B4-BE49-F238E27FC236}">
                  <a16:creationId xmlns:a16="http://schemas.microsoft.com/office/drawing/2014/main" id="{26FE0F33-8EBE-4E8C-80B2-94D892A844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2" name="Freeform 31">
              <a:extLst>
                <a:ext uri="{FF2B5EF4-FFF2-40B4-BE49-F238E27FC236}">
                  <a16:creationId xmlns:a16="http://schemas.microsoft.com/office/drawing/2014/main" id="{067215AC-EE86-41A8-906A-930B98379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3" name="Freeform 32">
              <a:extLst>
                <a:ext uri="{FF2B5EF4-FFF2-40B4-BE49-F238E27FC236}">
                  <a16:creationId xmlns:a16="http://schemas.microsoft.com/office/drawing/2014/main" id="{2A7D51B1-D027-4BB9-A7AA-77B82224CD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4" name="Rectangle 43">
              <a:extLst>
                <a:ext uri="{FF2B5EF4-FFF2-40B4-BE49-F238E27FC236}">
                  <a16:creationId xmlns:a16="http://schemas.microsoft.com/office/drawing/2014/main" id="{D863577D-1563-4E7D-B1C2-8FD6EB5E25F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45" name="Freeform 34">
              <a:extLst>
                <a:ext uri="{FF2B5EF4-FFF2-40B4-BE49-F238E27FC236}">
                  <a16:creationId xmlns:a16="http://schemas.microsoft.com/office/drawing/2014/main" id="{1142C45E-91B5-43E6-815B-8DCE711EED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6" name="Freeform 35">
              <a:extLst>
                <a:ext uri="{FF2B5EF4-FFF2-40B4-BE49-F238E27FC236}">
                  <a16:creationId xmlns:a16="http://schemas.microsoft.com/office/drawing/2014/main" id="{D392B29F-8F06-4525-8C60-6AD0FF87C6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7" name="Freeform 36">
              <a:extLst>
                <a:ext uri="{FF2B5EF4-FFF2-40B4-BE49-F238E27FC236}">
                  <a16:creationId xmlns:a16="http://schemas.microsoft.com/office/drawing/2014/main" id="{C0097D3D-4508-4DFE-9362-1D4CD53428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8" name="Freeform 37">
              <a:extLst>
                <a:ext uri="{FF2B5EF4-FFF2-40B4-BE49-F238E27FC236}">
                  <a16:creationId xmlns:a16="http://schemas.microsoft.com/office/drawing/2014/main" id="{CB6E6B17-DA8C-4DFE-A8F3-C88E9C6CE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49" name="Freeform 38">
              <a:extLst>
                <a:ext uri="{FF2B5EF4-FFF2-40B4-BE49-F238E27FC236}">
                  <a16:creationId xmlns:a16="http://schemas.microsoft.com/office/drawing/2014/main" id="{ED70E448-5DC1-4921-984C-B5144E20C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0" name="Freeform 39">
              <a:extLst>
                <a:ext uri="{FF2B5EF4-FFF2-40B4-BE49-F238E27FC236}">
                  <a16:creationId xmlns:a16="http://schemas.microsoft.com/office/drawing/2014/main" id="{670F7120-EA4D-4FED-8679-ADFE90C476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1" name="Freeform 40">
              <a:extLst>
                <a:ext uri="{FF2B5EF4-FFF2-40B4-BE49-F238E27FC236}">
                  <a16:creationId xmlns:a16="http://schemas.microsoft.com/office/drawing/2014/main" id="{06395248-187B-4F4A-914C-C34DF7A836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2" name="Freeform 41">
              <a:extLst>
                <a:ext uri="{FF2B5EF4-FFF2-40B4-BE49-F238E27FC236}">
                  <a16:creationId xmlns:a16="http://schemas.microsoft.com/office/drawing/2014/main" id="{A1A1A364-CAD6-49EE-AD57-1C5FD774C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3" name="Freeform 42">
              <a:extLst>
                <a:ext uri="{FF2B5EF4-FFF2-40B4-BE49-F238E27FC236}">
                  <a16:creationId xmlns:a16="http://schemas.microsoft.com/office/drawing/2014/main" id="{A55D2F6C-C341-4B23-94D4-7860818D59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4" name="Freeform 43">
              <a:extLst>
                <a:ext uri="{FF2B5EF4-FFF2-40B4-BE49-F238E27FC236}">
                  <a16:creationId xmlns:a16="http://schemas.microsoft.com/office/drawing/2014/main" id="{A997BCC5-C47B-4CBB-8574-3D2185875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5" name="Freeform 44">
              <a:extLst>
                <a:ext uri="{FF2B5EF4-FFF2-40B4-BE49-F238E27FC236}">
                  <a16:creationId xmlns:a16="http://schemas.microsoft.com/office/drawing/2014/main" id="{8C080CB5-4748-447C-9A7C-7D19D53C88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6" name="Rectangle 55">
              <a:extLst>
                <a:ext uri="{FF2B5EF4-FFF2-40B4-BE49-F238E27FC236}">
                  <a16:creationId xmlns:a16="http://schemas.microsoft.com/office/drawing/2014/main" id="{1974BBB3-7214-4B90-B3F4-FD7491717C0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KE"/>
            </a:p>
          </p:txBody>
        </p:sp>
        <p:sp>
          <p:nvSpPr>
            <p:cNvPr id="57" name="Freeform 46">
              <a:extLst>
                <a:ext uri="{FF2B5EF4-FFF2-40B4-BE49-F238E27FC236}">
                  <a16:creationId xmlns:a16="http://schemas.microsoft.com/office/drawing/2014/main" id="{A5146950-414C-435B-93DF-86EEFE43A6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8" name="Freeform 47">
              <a:extLst>
                <a:ext uri="{FF2B5EF4-FFF2-40B4-BE49-F238E27FC236}">
                  <a16:creationId xmlns:a16="http://schemas.microsoft.com/office/drawing/2014/main" id="{A4F42FB5-9798-4A86-9B6F-EBD720953B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59" name="Freeform 48">
              <a:extLst>
                <a:ext uri="{FF2B5EF4-FFF2-40B4-BE49-F238E27FC236}">
                  <a16:creationId xmlns:a16="http://schemas.microsoft.com/office/drawing/2014/main" id="{48DA1A65-C30E-401D-96D5-CBD73B1D6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0" name="Freeform 49">
              <a:extLst>
                <a:ext uri="{FF2B5EF4-FFF2-40B4-BE49-F238E27FC236}">
                  <a16:creationId xmlns:a16="http://schemas.microsoft.com/office/drawing/2014/main" id="{BFBDBDA4-F724-4A2C-B95C-0708D0E52E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1" name="Freeform 50">
              <a:extLst>
                <a:ext uri="{FF2B5EF4-FFF2-40B4-BE49-F238E27FC236}">
                  <a16:creationId xmlns:a16="http://schemas.microsoft.com/office/drawing/2014/main" id="{51A9FC73-ADDC-4F4C-A52E-2416211F1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2" name="Freeform 51">
              <a:extLst>
                <a:ext uri="{FF2B5EF4-FFF2-40B4-BE49-F238E27FC236}">
                  <a16:creationId xmlns:a16="http://schemas.microsoft.com/office/drawing/2014/main" id="{C1506CC0-B481-4F34-9692-55FFB0DE0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3" name="Freeform 52">
              <a:extLst>
                <a:ext uri="{FF2B5EF4-FFF2-40B4-BE49-F238E27FC236}">
                  <a16:creationId xmlns:a16="http://schemas.microsoft.com/office/drawing/2014/main" id="{63C32F27-2DFD-4DC6-A459-1D8B1E35CA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4" name="Freeform 53">
              <a:extLst>
                <a:ext uri="{FF2B5EF4-FFF2-40B4-BE49-F238E27FC236}">
                  <a16:creationId xmlns:a16="http://schemas.microsoft.com/office/drawing/2014/main" id="{1D72781E-80D4-4D20-9CB8-B1F93F7F7C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5" name="Freeform 54">
              <a:extLst>
                <a:ext uri="{FF2B5EF4-FFF2-40B4-BE49-F238E27FC236}">
                  <a16:creationId xmlns:a16="http://schemas.microsoft.com/office/drawing/2014/main" id="{B185151E-5C64-466C-95A8-82DCD68F9D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6" name="Freeform 55">
              <a:extLst>
                <a:ext uri="{FF2B5EF4-FFF2-40B4-BE49-F238E27FC236}">
                  <a16:creationId xmlns:a16="http://schemas.microsoft.com/office/drawing/2014/main" id="{5422BDFC-E916-4209-9AE5-5EBBFAE67F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7" name="Freeform 56">
              <a:extLst>
                <a:ext uri="{FF2B5EF4-FFF2-40B4-BE49-F238E27FC236}">
                  <a16:creationId xmlns:a16="http://schemas.microsoft.com/office/drawing/2014/main" id="{CB055192-621C-4D0A-95A8-43B3D66570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8" name="Freeform 57">
              <a:extLst>
                <a:ext uri="{FF2B5EF4-FFF2-40B4-BE49-F238E27FC236}">
                  <a16:creationId xmlns:a16="http://schemas.microsoft.com/office/drawing/2014/main" id="{A800D0DB-2B86-43A8-A566-5514B915B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sp>
          <p:nvSpPr>
            <p:cNvPr id="69" name="Freeform 58">
              <a:extLst>
                <a:ext uri="{FF2B5EF4-FFF2-40B4-BE49-F238E27FC236}">
                  <a16:creationId xmlns:a16="http://schemas.microsoft.com/office/drawing/2014/main" id="{A24135C6-FD88-403B-98E1-C941F03C748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KE"/>
            </a:p>
          </p:txBody>
        </p:sp>
      </p:grpSp>
      <p:sp>
        <p:nvSpPr>
          <p:cNvPr id="4" name="Rectangle 1">
            <a:extLst>
              <a:ext uri="{FF2B5EF4-FFF2-40B4-BE49-F238E27FC236}">
                <a16:creationId xmlns:a16="http://schemas.microsoft.com/office/drawing/2014/main" id="{9D66463F-AE44-28A1-FCCD-EF6F93C850B3}"/>
              </a:ext>
            </a:extLst>
          </p:cNvPr>
          <p:cNvSpPr>
            <a:spLocks noGrp="1" noChangeArrowheads="1"/>
          </p:cNvSpPr>
          <p:nvPr>
            <p:ph idx="1"/>
          </p:nvPr>
        </p:nvSpPr>
        <p:spPr bwMode="auto">
          <a:xfrm>
            <a:off x="5943601" y="1644650"/>
            <a:ext cx="6110285" cy="496569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2500"/>
          </a:bodyPr>
          <a:lstStyle/>
          <a:p>
            <a:pPr marL="0" lvl="0" indent="0" eaLnBrk="0" fontAlgn="base" hangingPunct="0">
              <a:lnSpc>
                <a:spcPct val="150000"/>
              </a:lnSpc>
              <a:spcBef>
                <a:spcPct val="0"/>
              </a:spcBef>
              <a:spcAft>
                <a:spcPts val="600"/>
              </a:spcAft>
              <a:buSzTx/>
              <a:buNone/>
            </a:pPr>
            <a:r>
              <a:rPr kumimoji="0" lang="en-US"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From the analysis done for </a:t>
            </a:r>
            <a:r>
              <a:rPr lang="en-US" sz="1600" dirty="0" err="1">
                <a:latin typeface="ADLaM Display" panose="02010000000000000000" pitchFamily="2" charset="0"/>
                <a:ea typeface="ADLaM Display" panose="02010000000000000000" pitchFamily="2" charset="0"/>
                <a:cs typeface="ADLaM Display" panose="02010000000000000000" pitchFamily="2" charset="0"/>
              </a:rPr>
              <a:t>SyriaTel’s</a:t>
            </a:r>
            <a:r>
              <a:rPr lang="en-US" sz="1600" dirty="0">
                <a:latin typeface="ADLaM Display" panose="02010000000000000000" pitchFamily="2" charset="0"/>
                <a:ea typeface="ADLaM Display" panose="02010000000000000000" pitchFamily="2" charset="0"/>
                <a:cs typeface="ADLaM Display" panose="02010000000000000000" pitchFamily="2" charset="0"/>
              </a:rPr>
              <a:t> Customer Retention Team, the</a:t>
            </a:r>
            <a:r>
              <a:rPr kumimoji="0" lang="en-US"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 model predicted that:</a:t>
            </a:r>
            <a:endPar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endParaRPr>
          </a:p>
          <a:p>
            <a:pPr marL="0" marR="0" lvl="0" indent="0" defTabSz="914400" rtl="0" eaLnBrk="0" fontAlgn="base" latinLnBrk="0" hangingPunct="0">
              <a:lnSpc>
                <a:spcPct val="150000"/>
              </a:lnSpc>
              <a:spcBef>
                <a:spcPct val="0"/>
              </a:spcBef>
              <a:spcAft>
                <a:spcPts val="600"/>
              </a:spcAft>
              <a:buClrTx/>
              <a:buSzTx/>
              <a:buFontTx/>
              <a:buAutoNum type="arabicPeriod"/>
              <a:tabLst/>
            </a:pPr>
            <a:r>
              <a:rPr kumimoji="0" lang="en-US" altLang="en-KE" sz="1600" b="1"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 For </a:t>
            </a:r>
            <a:r>
              <a:rPr kumimoji="0" lang="en-KE" altLang="en-KE" sz="1600" b="1"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International Plan Users</a:t>
            </a:r>
            <a:r>
              <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a:t>
            </a:r>
          </a:p>
          <a:p>
            <a:pPr marL="457200" marR="0" lvl="1" indent="0" defTabSz="914400" rtl="0" eaLnBrk="0" fontAlgn="base" latinLnBrk="0" hangingPunct="0">
              <a:lnSpc>
                <a:spcPct val="150000"/>
              </a:lnSpc>
              <a:spcBef>
                <a:spcPct val="0"/>
              </a:spcBef>
              <a:spcAft>
                <a:spcPts val="600"/>
              </a:spcAft>
              <a:buClrTx/>
              <a:buSzTx/>
              <a:buFontTx/>
              <a:buChar char="•"/>
              <a:tabLst/>
            </a:pPr>
            <a:r>
              <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Higher entropy means they're harder to predict</a:t>
            </a:r>
          </a:p>
          <a:p>
            <a:pPr marL="457200" marR="0" lvl="1" indent="0" defTabSz="914400" rtl="0" eaLnBrk="0" fontAlgn="base" latinLnBrk="0" hangingPunct="0">
              <a:lnSpc>
                <a:spcPct val="150000"/>
              </a:lnSpc>
              <a:spcBef>
                <a:spcPct val="0"/>
              </a:spcBef>
              <a:spcAft>
                <a:spcPts val="600"/>
              </a:spcAft>
              <a:buClrTx/>
              <a:buSzTx/>
              <a:buFontTx/>
              <a:buChar char="•"/>
              <a:tabLst/>
            </a:pPr>
            <a:r>
              <a:rPr kumimoji="0" lang="en-US"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They n</a:t>
            </a:r>
            <a:r>
              <a:rPr kumimoji="0" lang="en-KE" altLang="en-KE" sz="1600" b="0" i="0" u="none" strike="noStrike" cap="none" normalizeH="0" baseline="0" dirty="0" err="1">
                <a:ln>
                  <a:noFill/>
                </a:ln>
                <a:effectLst/>
                <a:latin typeface="ADLaM Display" panose="02010000000000000000" pitchFamily="2" charset="0"/>
                <a:ea typeface="ADLaM Display" panose="02010000000000000000" pitchFamily="2" charset="0"/>
                <a:cs typeface="ADLaM Display" panose="02010000000000000000" pitchFamily="2" charset="0"/>
              </a:rPr>
              <a:t>eed</a:t>
            </a:r>
            <a:r>
              <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 more nuanced retention strategies</a:t>
            </a:r>
          </a:p>
          <a:p>
            <a:pPr marL="0" marR="0" lvl="0" indent="0" defTabSz="914400" rtl="0" eaLnBrk="0" fontAlgn="base" latinLnBrk="0" hangingPunct="0">
              <a:lnSpc>
                <a:spcPct val="150000"/>
              </a:lnSpc>
              <a:spcBef>
                <a:spcPct val="0"/>
              </a:spcBef>
              <a:spcAft>
                <a:spcPts val="600"/>
              </a:spcAft>
              <a:buClrTx/>
              <a:buSzTx/>
              <a:buFontTx/>
              <a:buAutoNum type="arabicPeriod" startAt="2"/>
              <a:tabLst/>
            </a:pPr>
            <a:r>
              <a:rPr kumimoji="0" lang="en-US" altLang="en-KE" sz="1600" b="1"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 For </a:t>
            </a:r>
            <a:r>
              <a:rPr kumimoji="0" lang="en-KE" altLang="en-KE" sz="1600" b="1"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Domestic-Only Users</a:t>
            </a:r>
            <a:r>
              <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a:t>
            </a:r>
          </a:p>
          <a:p>
            <a:pPr marL="457200" marR="0" lvl="1" indent="0" defTabSz="914400" rtl="0" eaLnBrk="0" fontAlgn="base" latinLnBrk="0" hangingPunct="0">
              <a:lnSpc>
                <a:spcPct val="150000"/>
              </a:lnSpc>
              <a:spcBef>
                <a:spcPct val="0"/>
              </a:spcBef>
              <a:spcAft>
                <a:spcPts val="600"/>
              </a:spcAft>
              <a:buClrTx/>
              <a:buSzTx/>
              <a:buFontTx/>
              <a:buChar char="•"/>
              <a:tabLst/>
            </a:pPr>
            <a:r>
              <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Lower entropy makes them easier to manage</a:t>
            </a:r>
          </a:p>
          <a:p>
            <a:pPr marL="457200" marR="0" lvl="1" indent="0" defTabSz="914400" rtl="0" eaLnBrk="0" fontAlgn="base" latinLnBrk="0" hangingPunct="0">
              <a:lnSpc>
                <a:spcPct val="150000"/>
              </a:lnSpc>
              <a:spcBef>
                <a:spcPct val="0"/>
              </a:spcBef>
              <a:spcAft>
                <a:spcPts val="600"/>
              </a:spcAft>
              <a:buClrTx/>
              <a:buSzTx/>
              <a:buFontTx/>
              <a:buChar char="•"/>
              <a:tabLst/>
            </a:pPr>
            <a:r>
              <a:rPr kumimoji="0" lang="en-US"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They need s</a:t>
            </a:r>
            <a:r>
              <a:rPr kumimoji="0" lang="en-KE" altLang="en-KE" sz="1600" b="0" i="0" u="none" strike="noStrike" cap="none" normalizeH="0" baseline="0" dirty="0" err="1">
                <a:ln>
                  <a:noFill/>
                </a:ln>
                <a:effectLst/>
                <a:latin typeface="ADLaM Display" panose="02010000000000000000" pitchFamily="2" charset="0"/>
                <a:ea typeface="ADLaM Display" panose="02010000000000000000" pitchFamily="2" charset="0"/>
                <a:cs typeface="ADLaM Display" panose="02010000000000000000" pitchFamily="2" charset="0"/>
              </a:rPr>
              <a:t>tandard</a:t>
            </a:r>
            <a:r>
              <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 retention offers </a:t>
            </a:r>
            <a:r>
              <a:rPr kumimoji="0" lang="en-US"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that </a:t>
            </a:r>
            <a:r>
              <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may work well</a:t>
            </a:r>
          </a:p>
          <a:p>
            <a:pPr marL="0" marR="0" lvl="0" indent="0" defTabSz="914400" rtl="0" eaLnBrk="0" fontAlgn="base" latinLnBrk="0" hangingPunct="0">
              <a:lnSpc>
                <a:spcPct val="150000"/>
              </a:lnSpc>
              <a:spcBef>
                <a:spcPct val="0"/>
              </a:spcBef>
              <a:spcAft>
                <a:spcPts val="600"/>
              </a:spcAft>
              <a:buClrTx/>
              <a:buSzTx/>
              <a:buFontTx/>
              <a:buAutoNum type="arabicPeriod" startAt="3"/>
              <a:tabLst/>
            </a:pPr>
            <a:r>
              <a:rPr kumimoji="0" lang="en-US" altLang="en-KE" sz="1600" b="1"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 For </a:t>
            </a:r>
            <a:r>
              <a:rPr kumimoji="0" lang="en-KE" altLang="en-KE" sz="1600" b="1"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Feature Priorities</a:t>
            </a:r>
            <a:r>
              <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a:t>
            </a:r>
          </a:p>
          <a:p>
            <a:pPr marL="457200" marR="0" lvl="1" indent="0" defTabSz="914400" rtl="0" eaLnBrk="0" fontAlgn="base" latinLnBrk="0" hangingPunct="0">
              <a:lnSpc>
                <a:spcPct val="150000"/>
              </a:lnSpc>
              <a:spcBef>
                <a:spcPct val="0"/>
              </a:spcBef>
              <a:spcAft>
                <a:spcPts val="600"/>
              </a:spcAft>
              <a:buClrTx/>
              <a:buSzTx/>
              <a:buFontTx/>
              <a:buChar char="•"/>
              <a:tabLst/>
            </a:pPr>
            <a:r>
              <a:rPr lang="en-US" altLang="en-KE" sz="1600" dirty="0">
                <a:latin typeface="ADLaM Display" panose="02010000000000000000" pitchFamily="2" charset="0"/>
                <a:ea typeface="ADLaM Display" panose="02010000000000000000" pitchFamily="2" charset="0"/>
                <a:cs typeface="ADLaM Display" panose="02010000000000000000" pitchFamily="2" charset="0"/>
              </a:rPr>
              <a:t>They should </a:t>
            </a:r>
            <a:r>
              <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Focus on high-information-gain features first</a:t>
            </a:r>
            <a:r>
              <a:rPr kumimoji="0" lang="en-US"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 that is </a:t>
            </a:r>
            <a:r>
              <a:rPr kumimoji="0" lang="en-US" altLang="en-KE" sz="1600" b="0" i="0" u="none" strike="noStrike" cap="none" normalizeH="0" baseline="0" dirty="0" err="1">
                <a:ln>
                  <a:noFill/>
                </a:ln>
                <a:effectLst/>
                <a:latin typeface="ADLaM Display" panose="02010000000000000000" pitchFamily="2" charset="0"/>
                <a:ea typeface="ADLaM Display" panose="02010000000000000000" pitchFamily="2" charset="0"/>
                <a:cs typeface="ADLaM Display" panose="02010000000000000000" pitchFamily="2" charset="0"/>
              </a:rPr>
              <a:t>i</a:t>
            </a:r>
            <a:r>
              <a:rPr kumimoji="0" lang="en-KE" altLang="en-KE" sz="1600" b="0" i="0" u="none" strike="noStrike" cap="none" normalizeH="0" baseline="0" dirty="0" err="1">
                <a:ln>
                  <a:noFill/>
                </a:ln>
                <a:effectLst/>
                <a:latin typeface="ADLaM Display" panose="02010000000000000000" pitchFamily="2" charset="0"/>
                <a:ea typeface="ADLaM Display" panose="02010000000000000000" pitchFamily="2" charset="0"/>
                <a:cs typeface="ADLaM Display" panose="02010000000000000000" pitchFamily="2" charset="0"/>
              </a:rPr>
              <a:t>nternational_plan</a:t>
            </a:r>
            <a:r>
              <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 → </a:t>
            </a:r>
            <a:r>
              <a:rPr kumimoji="0" lang="en-KE" altLang="en-KE" sz="1600" b="0" i="0" u="none" strike="noStrike" cap="none" normalizeH="0" baseline="0" dirty="0" err="1">
                <a:ln>
                  <a:noFill/>
                </a:ln>
                <a:effectLst/>
                <a:latin typeface="ADLaM Display" panose="02010000000000000000" pitchFamily="2" charset="0"/>
                <a:ea typeface="ADLaM Display" panose="02010000000000000000" pitchFamily="2" charset="0"/>
                <a:cs typeface="ADLaM Display" panose="02010000000000000000" pitchFamily="2" charset="0"/>
              </a:rPr>
              <a:t>customer_service_calls</a:t>
            </a:r>
            <a:r>
              <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rPr>
              <a:t> → </a:t>
            </a:r>
            <a:r>
              <a:rPr kumimoji="0" lang="en-KE" altLang="en-KE" sz="1600" b="0" i="0" u="none" strike="noStrike" cap="none" normalizeH="0" baseline="0" dirty="0" err="1">
                <a:ln>
                  <a:noFill/>
                </a:ln>
                <a:effectLst/>
                <a:latin typeface="ADLaM Display" panose="02010000000000000000" pitchFamily="2" charset="0"/>
                <a:ea typeface="ADLaM Display" panose="02010000000000000000" pitchFamily="2" charset="0"/>
                <a:cs typeface="ADLaM Display" panose="02010000000000000000" pitchFamily="2" charset="0"/>
              </a:rPr>
              <a:t>total_day_charge</a:t>
            </a:r>
            <a:endParaRPr kumimoji="0" lang="en-KE" altLang="en-KE" sz="1600" b="0" i="0" u="none" strike="noStrike" cap="none" normalizeH="0" baseline="0" dirty="0">
              <a:ln>
                <a:noFill/>
              </a:ln>
              <a:effectLst/>
              <a:latin typeface="ADLaM Display" panose="02010000000000000000" pitchFamily="2" charset="0"/>
              <a:ea typeface="ADLaM Display" panose="02010000000000000000" pitchFamily="2" charset="0"/>
              <a:cs typeface="ADLaM Display" panose="02010000000000000000" pitchFamily="2" charset="0"/>
            </a:endParaRPr>
          </a:p>
          <a:p>
            <a:pPr marL="0" marR="0" lvl="0" indent="0" defTabSz="914400" rtl="0" eaLnBrk="0" fontAlgn="base" latinLnBrk="0" hangingPunct="0">
              <a:lnSpc>
                <a:spcPct val="110000"/>
              </a:lnSpc>
              <a:spcBef>
                <a:spcPct val="0"/>
              </a:spcBef>
              <a:spcAft>
                <a:spcPts val="600"/>
              </a:spcAft>
              <a:buClrTx/>
              <a:buSzTx/>
              <a:buFontTx/>
              <a:buNone/>
              <a:tabLst/>
            </a:pPr>
            <a:endParaRPr kumimoji="0" lang="en-KE" altLang="en-KE" sz="1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3024416494"/>
      </p:ext>
    </p:extLst>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544F1-B685-1B36-1BE6-0B208891B54B}"/>
              </a:ext>
            </a:extLst>
          </p:cNvPr>
          <p:cNvSpPr>
            <a:spLocks noGrp="1"/>
          </p:cNvSpPr>
          <p:nvPr>
            <p:ph type="title"/>
          </p:nvPr>
        </p:nvSpPr>
        <p:spPr>
          <a:xfrm>
            <a:off x="1141410" y="280190"/>
            <a:ext cx="9905998" cy="1045690"/>
          </a:xfrm>
        </p:spPr>
        <p:txBody>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RECOMMENDATIONS</a:t>
            </a:r>
            <a:endParaRPr lang="en-KE"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3" name="Content Placeholder 2">
            <a:extLst>
              <a:ext uri="{FF2B5EF4-FFF2-40B4-BE49-F238E27FC236}">
                <a16:creationId xmlns:a16="http://schemas.microsoft.com/office/drawing/2014/main" id="{2754E2D8-C31F-AE32-E625-5DE2F8313B1D}"/>
              </a:ext>
            </a:extLst>
          </p:cNvPr>
          <p:cNvSpPr>
            <a:spLocks noGrp="1"/>
          </p:cNvSpPr>
          <p:nvPr>
            <p:ph sz="half" idx="1"/>
          </p:nvPr>
        </p:nvSpPr>
        <p:spPr>
          <a:xfrm>
            <a:off x="1141410" y="1325880"/>
            <a:ext cx="4878389" cy="4465320"/>
          </a:xfrm>
        </p:spPr>
        <p:txBody>
          <a:bodyPr>
            <a:noAutofit/>
          </a:bodyPr>
          <a:lstStyle/>
          <a:p>
            <a:pPr marL="0" indent="0">
              <a:lnSpc>
                <a:spcPct val="150000"/>
              </a:lnSpc>
              <a:buNone/>
            </a:pPr>
            <a:r>
              <a:rPr lang="en-US" sz="2000" dirty="0">
                <a:latin typeface="ADLaM Display" panose="02010000000000000000" pitchFamily="2" charset="0"/>
                <a:ea typeface="ADLaM Display" panose="02010000000000000000" pitchFamily="2" charset="0"/>
                <a:cs typeface="ADLaM Display" panose="02010000000000000000" pitchFamily="2" charset="0"/>
              </a:rPr>
              <a:t>From the analysis done the model gives a prediction of the likelihood of the customers to leave if:</a:t>
            </a:r>
          </a:p>
          <a:p>
            <a:pPr marL="457200" indent="-457200">
              <a:lnSpc>
                <a:spcPct val="150000"/>
              </a:lnSpc>
              <a:buFont typeface="+mj-lt"/>
              <a:buAutoNum type="arabicPeriod"/>
            </a:pPr>
            <a:r>
              <a:rPr lang="en-US" sz="2000" dirty="0">
                <a:latin typeface="ADLaM Display" panose="02010000000000000000" pitchFamily="2" charset="0"/>
                <a:ea typeface="ADLaM Display" panose="02010000000000000000" pitchFamily="2" charset="0"/>
                <a:cs typeface="ADLaM Display" panose="02010000000000000000" pitchFamily="2" charset="0"/>
              </a:rPr>
              <a:t>They h</a:t>
            </a:r>
            <a:r>
              <a:rPr lang="en-US" sz="2000" b="1" dirty="0">
                <a:latin typeface="ADLaM Display" panose="02010000000000000000" pitchFamily="2" charset="0"/>
                <a:ea typeface="ADLaM Display" panose="02010000000000000000" pitchFamily="2" charset="0"/>
                <a:cs typeface="ADLaM Display" panose="02010000000000000000" pitchFamily="2" charset="0"/>
              </a:rPr>
              <a:t>ave an international plan.</a:t>
            </a:r>
          </a:p>
          <a:p>
            <a:pPr marL="457200" indent="-457200">
              <a:lnSpc>
                <a:spcPct val="150000"/>
              </a:lnSpc>
              <a:buFont typeface="+mj-lt"/>
              <a:buAutoNum type="arabicPeriod"/>
            </a:pPr>
            <a:r>
              <a:rPr lang="en-US" sz="2000" b="1" dirty="0">
                <a:latin typeface="ADLaM Display" panose="02010000000000000000" pitchFamily="2" charset="0"/>
                <a:ea typeface="ADLaM Display" panose="02010000000000000000" pitchFamily="2" charset="0"/>
                <a:cs typeface="ADLaM Display" panose="02010000000000000000" pitchFamily="2" charset="0"/>
              </a:rPr>
              <a:t>They Called customer service 3+ times</a:t>
            </a:r>
          </a:p>
          <a:p>
            <a:pPr marL="457200" indent="-457200">
              <a:lnSpc>
                <a:spcPct val="150000"/>
              </a:lnSpc>
              <a:buFont typeface="+mj-lt"/>
              <a:buAutoNum type="arabicPeriod"/>
            </a:pPr>
            <a:r>
              <a:rPr lang="en-US" sz="2000" b="1" dirty="0">
                <a:latin typeface="ADLaM Display" panose="02010000000000000000" pitchFamily="2" charset="0"/>
                <a:ea typeface="ADLaM Display" panose="02010000000000000000" pitchFamily="2" charset="0"/>
                <a:cs typeface="ADLaM Display" panose="02010000000000000000" pitchFamily="2" charset="0"/>
              </a:rPr>
              <a:t>Have high daytime charges</a:t>
            </a:r>
          </a:p>
        </p:txBody>
      </p:sp>
      <p:sp>
        <p:nvSpPr>
          <p:cNvPr id="4" name="Content Placeholder 3">
            <a:extLst>
              <a:ext uri="{FF2B5EF4-FFF2-40B4-BE49-F238E27FC236}">
                <a16:creationId xmlns:a16="http://schemas.microsoft.com/office/drawing/2014/main" id="{983ED252-95FA-ACF6-4482-97E46324DC33}"/>
              </a:ext>
            </a:extLst>
          </p:cNvPr>
          <p:cNvSpPr>
            <a:spLocks noGrp="1"/>
          </p:cNvSpPr>
          <p:nvPr>
            <p:ph sz="half" idx="2"/>
          </p:nvPr>
        </p:nvSpPr>
        <p:spPr>
          <a:xfrm>
            <a:off x="6172200" y="1325880"/>
            <a:ext cx="4875211" cy="4465320"/>
          </a:xfrm>
        </p:spPr>
        <p:txBody>
          <a:bodyPr>
            <a:normAutofit/>
          </a:bodyPr>
          <a:lstStyle/>
          <a:p>
            <a:pPr marL="0" indent="0">
              <a:lnSpc>
                <a:spcPct val="150000"/>
              </a:lnSpc>
              <a:buNone/>
            </a:pPr>
            <a:r>
              <a:rPr lang="en-US" sz="1800" dirty="0">
                <a:latin typeface="ADLaM Display" panose="02010000000000000000" pitchFamily="2" charset="0"/>
                <a:ea typeface="ADLaM Display" panose="02010000000000000000" pitchFamily="2" charset="0"/>
                <a:cs typeface="ADLaM Display" panose="02010000000000000000" pitchFamily="2" charset="0"/>
              </a:rPr>
              <a:t>Due to this limitations, the stakeholders should Prioritize retention offers such as discounts, special perks for these customers.</a:t>
            </a:r>
          </a:p>
          <a:p>
            <a:pPr marL="0" indent="0">
              <a:lnSpc>
                <a:spcPct val="150000"/>
              </a:lnSpc>
              <a:buNone/>
            </a:pPr>
            <a:r>
              <a:rPr lang="en-US" sz="1800" dirty="0">
                <a:latin typeface="ADLaM Display" panose="02010000000000000000" pitchFamily="2" charset="0"/>
                <a:ea typeface="ADLaM Display" panose="02010000000000000000" pitchFamily="2" charset="0"/>
                <a:cs typeface="ADLaM Display" panose="02010000000000000000" pitchFamily="2" charset="0"/>
              </a:rPr>
              <a:t>They could also train support teams to handle international plan issues better.</a:t>
            </a:r>
          </a:p>
          <a:p>
            <a:pPr marL="0" indent="0">
              <a:lnSpc>
                <a:spcPct val="150000"/>
              </a:lnSpc>
              <a:buNone/>
            </a:pPr>
            <a:r>
              <a:rPr lang="en-US" sz="1800" dirty="0">
                <a:latin typeface="ADLaM Display" panose="02010000000000000000" pitchFamily="2" charset="0"/>
                <a:ea typeface="ADLaM Display" panose="02010000000000000000" pitchFamily="2" charset="0"/>
                <a:cs typeface="ADLaM Display" panose="02010000000000000000" pitchFamily="2" charset="0"/>
              </a:rPr>
              <a:t>The stakeholders should not focus on features such as Night/weekend call usage, how long they’ve had the account and whether they have voicemail</a:t>
            </a:r>
          </a:p>
          <a:p>
            <a:pPr marL="0" indent="0">
              <a:buNone/>
            </a:pPr>
            <a:endParaRPr lang="en-KE" dirty="0"/>
          </a:p>
        </p:txBody>
      </p:sp>
    </p:spTree>
    <p:extLst>
      <p:ext uri="{BB962C8B-B14F-4D97-AF65-F5344CB8AC3E}">
        <p14:creationId xmlns:p14="http://schemas.microsoft.com/office/powerpoint/2010/main" val="3175698550"/>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8D1E14"/>
      </a:dk2>
      <a:lt2>
        <a:srgbClr val="FF744E"/>
      </a:lt2>
      <a:accent1>
        <a:srgbClr val="E9B758"/>
      </a:accent1>
      <a:accent2>
        <a:srgbClr val="FE8943"/>
      </a:accent2>
      <a:accent3>
        <a:srgbClr val="AEA27C"/>
      </a:accent3>
      <a:accent4>
        <a:srgbClr val="90B46E"/>
      </a:accent4>
      <a:accent5>
        <a:srgbClr val="71AEC1"/>
      </a:accent5>
      <a:accent6>
        <a:srgbClr val="C98DE7"/>
      </a:accent6>
      <a:hlink>
        <a:srgbClr val="FF7A22"/>
      </a:hlink>
      <a:folHlink>
        <a:srgbClr val="FDCD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2000"/>
                <a:satMod val="150000"/>
                <a:lumMod val="15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971C58-AB76-4A2A-B231-5F8CA03CF49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TM04033919[[fn=Circuit]]</Template>
  <TotalTime>1448</TotalTime>
  <Words>832</Words>
  <Application>Microsoft Office PowerPoint</Application>
  <PresentationFormat>Widescreen</PresentationFormat>
  <Paragraphs>71</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ADLaM Display</vt:lpstr>
      <vt:lpstr>Arial</vt:lpstr>
      <vt:lpstr>Calibri</vt:lpstr>
      <vt:lpstr>Tw Cen MT</vt:lpstr>
      <vt:lpstr>Circuit</vt:lpstr>
      <vt:lpstr>Predicting Customer Churn at SyriaTel Company</vt:lpstr>
      <vt:lpstr>Project Overview</vt:lpstr>
      <vt:lpstr>Project OUTLINE</vt:lpstr>
      <vt:lpstr>Problem Statement &amp; Dataset overview </vt:lpstr>
      <vt:lpstr>Objectives </vt:lpstr>
      <vt:lpstr>Logistic Regression Modeling and evaluation</vt:lpstr>
      <vt:lpstr>Decision Tree Modeling and evaluation</vt:lpstr>
      <vt:lpstr>CONCLUSION</vt:lpstr>
      <vt:lpstr>RECOMMENDATIONS</vt:lpstr>
      <vt:lpstr>NEXT STEPS</vt:lpstr>
      <vt:lpstr>THANK YOU  Sharon .L. Aoko  sharon.aoko@student.moringaschool.com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Sharon</dc:creator>
  <cp:lastModifiedBy>Sharon</cp:lastModifiedBy>
  <cp:revision>22</cp:revision>
  <dcterms:created xsi:type="dcterms:W3CDTF">2025-06-09T11:42:56Z</dcterms:created>
  <dcterms:modified xsi:type="dcterms:W3CDTF">2025-06-10T19:56:01Z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